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51"/>
  </p:notesMasterIdLst>
  <p:sldIdLst>
    <p:sldId id="334" r:id="rId2"/>
    <p:sldId id="428" r:id="rId3"/>
    <p:sldId id="410" r:id="rId4"/>
    <p:sldId id="411" r:id="rId5"/>
    <p:sldId id="412" r:id="rId6"/>
    <p:sldId id="593" r:id="rId7"/>
    <p:sldId id="567" r:id="rId8"/>
    <p:sldId id="568" r:id="rId9"/>
    <p:sldId id="394" r:id="rId10"/>
    <p:sldId id="414" r:id="rId11"/>
    <p:sldId id="574" r:id="rId12"/>
    <p:sldId id="416" r:id="rId13"/>
    <p:sldId id="402" r:id="rId14"/>
    <p:sldId id="351" r:id="rId15"/>
    <p:sldId id="418" r:id="rId16"/>
    <p:sldId id="430" r:id="rId17"/>
    <p:sldId id="569" r:id="rId18"/>
    <p:sldId id="312" r:id="rId19"/>
    <p:sldId id="316" r:id="rId20"/>
    <p:sldId id="301" r:id="rId21"/>
    <p:sldId id="570" r:id="rId22"/>
    <p:sldId id="426" r:id="rId23"/>
    <p:sldId id="427" r:id="rId24"/>
    <p:sldId id="409" r:id="rId25"/>
    <p:sldId id="389" r:id="rId26"/>
    <p:sldId id="327" r:id="rId27"/>
    <p:sldId id="592" r:id="rId28"/>
    <p:sldId id="576" r:id="rId29"/>
    <p:sldId id="577" r:id="rId30"/>
    <p:sldId id="578" r:id="rId31"/>
    <p:sldId id="579" r:id="rId32"/>
    <p:sldId id="580" r:id="rId33"/>
    <p:sldId id="581" r:id="rId34"/>
    <p:sldId id="582" r:id="rId35"/>
    <p:sldId id="583" r:id="rId36"/>
    <p:sldId id="584" r:id="rId37"/>
    <p:sldId id="585" r:id="rId38"/>
    <p:sldId id="586" r:id="rId39"/>
    <p:sldId id="587" r:id="rId40"/>
    <p:sldId id="588" r:id="rId41"/>
    <p:sldId id="589" r:id="rId42"/>
    <p:sldId id="590" r:id="rId43"/>
    <p:sldId id="591" r:id="rId44"/>
    <p:sldId id="554" r:id="rId45"/>
    <p:sldId id="564" r:id="rId46"/>
    <p:sldId id="557" r:id="rId47"/>
    <p:sldId id="558" r:id="rId48"/>
    <p:sldId id="559" r:id="rId49"/>
    <p:sldId id="335" r:id="rId5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selle Moran" initials="GM" lastIdx="1" clrIdx="0">
    <p:extLst>
      <p:ext uri="{19B8F6BF-5375-455C-9EA6-DF929625EA0E}">
        <p15:presenceInfo xmlns:p15="http://schemas.microsoft.com/office/powerpoint/2012/main" userId="S-1-5-21-3560147864-1261616804-1212641526-38284" providerId="AD"/>
      </p:ext>
    </p:extLst>
  </p:cmAuthor>
  <p:cmAuthor id="2" name="Kate Bartig" initials="KB" lastIdx="24" clrIdx="1">
    <p:extLst>
      <p:ext uri="{19B8F6BF-5375-455C-9EA6-DF929625EA0E}">
        <p15:presenceInfo xmlns:p15="http://schemas.microsoft.com/office/powerpoint/2012/main" userId="S-1-5-21-3560147864-1261616804-1212641526-27582" providerId="AD"/>
      </p:ext>
    </p:extLst>
  </p:cmAuthor>
  <p:cmAuthor id="3" name="Austin Moag" initials="AM" lastIdx="23" clrIdx="2">
    <p:extLst>
      <p:ext uri="{19B8F6BF-5375-455C-9EA6-DF929625EA0E}">
        <p15:presenceInfo xmlns:p15="http://schemas.microsoft.com/office/powerpoint/2012/main" userId="S-1-5-21-3560147864-1261616804-1212641526-418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B02A"/>
    <a:srgbClr val="DC582A"/>
    <a:srgbClr val="2123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AD26939-2905-43D2-85B9-BE6A0541B5B7}">
  <a:tblStyle styleId="{8AD26939-2905-43D2-85B9-BE6A0541B5B7}"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52"/>
    <p:restoredTop sz="92653"/>
  </p:normalViewPr>
  <p:slideViewPr>
    <p:cSldViewPr snapToGrid="0" snapToObjects="1">
      <p:cViewPr varScale="1">
        <p:scale>
          <a:sx n="118" d="100"/>
          <a:sy n="118" d="100"/>
        </p:scale>
        <p:origin x="84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stin Moag" userId="804598ce-08d0-419e-b89e-32f772e0f32f" providerId="ADAL" clId="{23DDC40F-70F3-B545-BAD6-C4BE69D916BA}"/>
    <pc:docChg chg="modSld">
      <pc:chgData name="Austin Moag" userId="804598ce-08d0-419e-b89e-32f772e0f32f" providerId="ADAL" clId="{23DDC40F-70F3-B545-BAD6-C4BE69D916BA}" dt="2023-03-06T17:17:50.631" v="2" actId="255"/>
      <pc:docMkLst>
        <pc:docMk/>
      </pc:docMkLst>
      <pc:sldChg chg="modSp mod">
        <pc:chgData name="Austin Moag" userId="804598ce-08d0-419e-b89e-32f772e0f32f" providerId="ADAL" clId="{23DDC40F-70F3-B545-BAD6-C4BE69D916BA}" dt="2023-03-06T17:17:50.631" v="2" actId="255"/>
        <pc:sldMkLst>
          <pc:docMk/>
          <pc:sldMk cId="2484677822" sldId="335"/>
        </pc:sldMkLst>
        <pc:spChg chg="mod">
          <ac:chgData name="Austin Moag" userId="804598ce-08d0-419e-b89e-32f772e0f32f" providerId="ADAL" clId="{23DDC40F-70F3-B545-BAD6-C4BE69D916BA}" dt="2023-03-06T17:17:50.631" v="2" actId="255"/>
          <ac:spMkLst>
            <pc:docMk/>
            <pc:sldMk cId="2484677822" sldId="335"/>
            <ac:spMk id="105"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tx1"/>
                </a:solidFill>
                <a:latin typeface="+mn-lt"/>
                <a:ea typeface="+mn-ea"/>
                <a:cs typeface="+mn-cs"/>
              </a:defRPr>
            </a:pPr>
            <a:r>
              <a:rPr lang="en-US" dirty="0"/>
              <a:t>North Carolina population (2021)</a:t>
            </a:r>
          </a:p>
        </c:rich>
      </c:tx>
      <c:layout>
        <c:manualLayout>
          <c:xMode val="edge"/>
          <c:yMode val="edge"/>
          <c:x val="0.15259104576571358"/>
          <c:y val="2.2388056412613641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tx1"/>
              </a:solidFill>
              <a:latin typeface="+mn-lt"/>
              <a:ea typeface="+mn-ea"/>
              <a:cs typeface="+mn-cs"/>
            </a:defRPr>
          </a:pPr>
          <a:endParaRPr lang="en-US"/>
        </a:p>
      </c:txPr>
    </c:title>
    <c:autoTitleDeleted val="0"/>
    <c:plotArea>
      <c:layout/>
      <c:pieChart>
        <c:varyColors val="1"/>
        <c:ser>
          <c:idx val="0"/>
          <c:order val="0"/>
          <c:tx>
            <c:strRef>
              <c:f>Sheet1!$B$1</c:f>
              <c:strCache>
                <c:ptCount val="1"/>
                <c:pt idx="0">
                  <c:v>North Carolina Population (2019)</c:v>
                </c:pt>
              </c:strCache>
            </c:strRef>
          </c:tx>
          <c:spPr>
            <a:ln>
              <a:noFill/>
            </a:ln>
            <a:effectLst/>
          </c:spPr>
          <c:dPt>
            <c:idx val="0"/>
            <c:bubble3D val="0"/>
            <c:spPr>
              <a:solidFill>
                <a:srgbClr val="DC582A"/>
              </a:solidFill>
              <a:ln>
                <a:noFill/>
              </a:ln>
              <a:effectLst/>
            </c:spPr>
            <c:extLst>
              <c:ext xmlns:c16="http://schemas.microsoft.com/office/drawing/2014/chart" uri="{C3380CC4-5D6E-409C-BE32-E72D297353CC}">
                <c16:uniqueId val="{00000004-C9AB-C448-9AAF-A1BE88F171CB}"/>
              </c:ext>
            </c:extLst>
          </c:dPt>
          <c:dPt>
            <c:idx val="1"/>
            <c:bubble3D val="0"/>
            <c:spPr>
              <a:solidFill>
                <a:schemeClr val="bg1">
                  <a:lumMod val="50000"/>
                </a:schemeClr>
              </a:solidFill>
              <a:ln>
                <a:noFill/>
              </a:ln>
              <a:effectLst/>
            </c:spPr>
            <c:extLst>
              <c:ext xmlns:c16="http://schemas.microsoft.com/office/drawing/2014/chart" uri="{C3380CC4-5D6E-409C-BE32-E72D297353CC}">
                <c16:uniqueId val="{00000003-C9AB-C448-9AAF-A1BE88F171CB}"/>
              </c:ext>
            </c:extLst>
          </c:dPt>
          <c:dPt>
            <c:idx val="2"/>
            <c:bubble3D val="0"/>
            <c:spPr>
              <a:solidFill>
                <a:schemeClr val="accent3"/>
              </a:solidFill>
              <a:ln>
                <a:noFill/>
              </a:ln>
              <a:effectLst/>
            </c:spPr>
            <c:extLst>
              <c:ext xmlns:c16="http://schemas.microsoft.com/office/drawing/2014/chart" uri="{C3380CC4-5D6E-409C-BE32-E72D297353CC}">
                <c16:uniqueId val="{00000005-FC84-436C-9827-3C2C39134B37}"/>
              </c:ext>
            </c:extLst>
          </c:dPt>
          <c:dPt>
            <c:idx val="3"/>
            <c:bubble3D val="0"/>
            <c:spPr>
              <a:solidFill>
                <a:schemeClr val="accent4"/>
              </a:solidFill>
              <a:ln>
                <a:noFill/>
              </a:ln>
              <a:effectLst/>
            </c:spPr>
            <c:extLst>
              <c:ext xmlns:c16="http://schemas.microsoft.com/office/drawing/2014/chart" uri="{C3380CC4-5D6E-409C-BE32-E72D297353CC}">
                <c16:uniqueId val="{00000007-FC84-436C-9827-3C2C39134B37}"/>
              </c:ext>
            </c:extLst>
          </c:dPt>
          <c:dPt>
            <c:idx val="4"/>
            <c:bubble3D val="0"/>
            <c:spPr>
              <a:solidFill>
                <a:schemeClr val="bg1">
                  <a:lumMod val="75000"/>
                </a:schemeClr>
              </a:solidFill>
              <a:ln>
                <a:noFill/>
              </a:ln>
              <a:effectLst/>
            </c:spPr>
            <c:extLst>
              <c:ext xmlns:c16="http://schemas.microsoft.com/office/drawing/2014/chart" uri="{C3380CC4-5D6E-409C-BE32-E72D297353CC}">
                <c16:uniqueId val="{00000002-C9AB-C448-9AAF-A1BE88F171CB}"/>
              </c:ext>
            </c:extLst>
          </c:dPt>
          <c:dPt>
            <c:idx val="5"/>
            <c:bubble3D val="0"/>
            <c:spPr>
              <a:solidFill>
                <a:srgbClr val="43B02A"/>
              </a:solidFill>
              <a:ln>
                <a:noFill/>
              </a:ln>
              <a:effectLst/>
            </c:spPr>
            <c:extLst>
              <c:ext xmlns:c16="http://schemas.microsoft.com/office/drawing/2014/chart" uri="{C3380CC4-5D6E-409C-BE32-E72D297353CC}">
                <c16:uniqueId val="{00000005-C9AB-C448-9AAF-A1BE88F171CB}"/>
              </c:ext>
            </c:extLst>
          </c:dPt>
          <c:dPt>
            <c:idx val="6"/>
            <c:bubble3D val="0"/>
            <c:spPr>
              <a:solidFill>
                <a:srgbClr val="43B02A"/>
              </a:solidFill>
              <a:ln>
                <a:noFill/>
              </a:ln>
              <a:effectLst/>
            </c:spPr>
            <c:extLst>
              <c:ext xmlns:c16="http://schemas.microsoft.com/office/drawing/2014/chart" uri="{C3380CC4-5D6E-409C-BE32-E72D297353CC}">
                <c16:uniqueId val="{00000001-C9AB-C448-9AAF-A1BE88F171CB}"/>
              </c:ext>
            </c:extLst>
          </c:dPt>
          <c:dLbls>
            <c:delete val="1"/>
          </c:dLbls>
          <c:cat>
            <c:strRef>
              <c:f>Sheet1!$A$2:$A$7</c:f>
              <c:strCache>
                <c:ptCount val="6"/>
                <c:pt idx="0">
                  <c:v>Black/African American (22.3%)</c:v>
                </c:pt>
                <c:pt idx="1">
                  <c:v>Asian American (3.4%)</c:v>
                </c:pt>
                <c:pt idx="2">
                  <c:v>Two or More Races (2.5%)</c:v>
                </c:pt>
                <c:pt idx="3">
                  <c:v>American Indian/Alaska Native (1.6%)</c:v>
                </c:pt>
                <c:pt idx="4">
                  <c:v>Native Hawaiian/Other Pacific Islander (0.1%)</c:v>
                </c:pt>
                <c:pt idx="5">
                  <c:v>White (70.1%)</c:v>
                </c:pt>
              </c:strCache>
            </c:strRef>
          </c:cat>
          <c:val>
            <c:numRef>
              <c:f>Sheet1!$B$2:$B$7</c:f>
              <c:numCache>
                <c:formatCode>0.00%</c:formatCode>
                <c:ptCount val="6"/>
                <c:pt idx="0">
                  <c:v>0.223</c:v>
                </c:pt>
                <c:pt idx="1">
                  <c:v>3.4000000000000002E-2</c:v>
                </c:pt>
                <c:pt idx="2">
                  <c:v>2.5000000000000001E-2</c:v>
                </c:pt>
                <c:pt idx="3">
                  <c:v>1.6E-2</c:v>
                </c:pt>
                <c:pt idx="4">
                  <c:v>1E-3</c:v>
                </c:pt>
                <c:pt idx="5">
                  <c:v>0.70099999999999996</c:v>
                </c:pt>
              </c:numCache>
            </c:numRef>
          </c:val>
          <c:extLst>
            <c:ext xmlns:c16="http://schemas.microsoft.com/office/drawing/2014/chart" uri="{C3380CC4-5D6E-409C-BE32-E72D297353CC}">
              <c16:uniqueId val="{00000000-C9AB-C448-9AAF-A1BE88F171CB}"/>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55538175340226004"/>
          <c:y val="0.21545154902874181"/>
          <c:w val="0.44461824659773991"/>
          <c:h val="0.67783278325408625"/>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sz="2200" b="1" dirty="0">
                <a:solidFill>
                  <a:schemeClr val="tx1"/>
                </a:solidFill>
              </a:rPr>
              <a:t>Language Spoken</a:t>
            </a:r>
            <a:r>
              <a:rPr lang="en-US" sz="2200" b="1" baseline="0" dirty="0">
                <a:solidFill>
                  <a:schemeClr val="tx1"/>
                </a:solidFill>
              </a:rPr>
              <a:t> at home</a:t>
            </a:r>
            <a:br>
              <a:rPr lang="en-US" sz="2200" b="1" baseline="0" dirty="0">
                <a:solidFill>
                  <a:schemeClr val="tx1"/>
                </a:solidFill>
              </a:rPr>
            </a:br>
            <a:r>
              <a:rPr lang="en-US" sz="2200" b="1" baseline="0" dirty="0">
                <a:solidFill>
                  <a:schemeClr val="tx1"/>
                </a:solidFill>
              </a:rPr>
              <a:t>North Carolina 2021</a:t>
            </a:r>
            <a:endParaRPr lang="en-US" sz="2200" b="1" dirty="0">
              <a:solidFill>
                <a:schemeClr val="tx1"/>
              </a:solidFill>
            </a:endParaRPr>
          </a:p>
        </c:rich>
      </c:tx>
      <c:layout>
        <c:manualLayout>
          <c:xMode val="edge"/>
          <c:yMode val="edge"/>
          <c:x val="0.15267323958501311"/>
          <c:y val="1.1194028206306821E-2"/>
        </c:manualLayout>
      </c:layout>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ofPieChart>
        <c:ofPieType val="bar"/>
        <c:varyColors val="1"/>
        <c:ser>
          <c:idx val="0"/>
          <c:order val="0"/>
          <c:tx>
            <c:strRef>
              <c:f>Sheet1!$B$1</c:f>
              <c:strCache>
                <c:ptCount val="1"/>
                <c:pt idx="0">
                  <c:v>Language Spoken at Home, North Carolina 2019</c:v>
                </c:pt>
              </c:strCache>
            </c:strRef>
          </c:tx>
          <c:spPr>
            <a:solidFill>
              <a:schemeClr val="accent2"/>
            </a:solidFill>
          </c:spPr>
          <c:dPt>
            <c:idx val="0"/>
            <c:bubble3D val="0"/>
            <c:spPr>
              <a:solidFill>
                <a:srgbClr val="43B02A"/>
              </a:solidFill>
              <a:ln w="25400" cap="flat" cmpd="sng" algn="ctr">
                <a:noFill/>
                <a:prstDash val="solid"/>
              </a:ln>
              <a:effectLst/>
            </c:spPr>
            <c:extLst>
              <c:ext xmlns:c16="http://schemas.microsoft.com/office/drawing/2014/chart" uri="{C3380CC4-5D6E-409C-BE32-E72D297353CC}">
                <c16:uniqueId val="{00000001-49E2-E14E-8F01-1C96410C4819}"/>
              </c:ext>
            </c:extLst>
          </c:dPt>
          <c:dPt>
            <c:idx val="1"/>
            <c:bubble3D val="0"/>
            <c:explosion val="25"/>
            <c:spPr>
              <a:solidFill>
                <a:schemeClr val="bg2"/>
              </a:solidFill>
              <a:ln w="25400">
                <a:noFill/>
              </a:ln>
              <a:effectLst/>
            </c:spPr>
            <c:extLst>
              <c:ext xmlns:c16="http://schemas.microsoft.com/office/drawing/2014/chart" uri="{C3380CC4-5D6E-409C-BE32-E72D297353CC}">
                <c16:uniqueId val="{00000003-49E2-E14E-8F01-1C96410C4819}"/>
              </c:ext>
            </c:extLst>
          </c:dPt>
          <c:dPt>
            <c:idx val="2"/>
            <c:bubble3D val="0"/>
            <c:explosion val="20"/>
            <c:spPr>
              <a:solidFill>
                <a:schemeClr val="bg2"/>
              </a:solidFill>
              <a:ln w="19050">
                <a:solidFill>
                  <a:schemeClr val="lt1"/>
                </a:solidFill>
              </a:ln>
              <a:effectLst/>
            </c:spPr>
            <c:extLst>
              <c:ext xmlns:c16="http://schemas.microsoft.com/office/drawing/2014/chart" uri="{C3380CC4-5D6E-409C-BE32-E72D297353CC}">
                <c16:uniqueId val="{00000005-49E2-E14E-8F01-1C96410C4819}"/>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7-49E2-E14E-8F01-1C96410C4819}"/>
              </c:ext>
            </c:extLst>
          </c:dPt>
          <c:dPt>
            <c:idx val="4"/>
            <c:bubble3D val="0"/>
            <c:spPr>
              <a:solidFill>
                <a:schemeClr val="accent2"/>
              </a:solidFill>
              <a:ln w="19050">
                <a:solidFill>
                  <a:schemeClr val="lt1"/>
                </a:solidFill>
              </a:ln>
              <a:effectLst/>
            </c:spPr>
            <c:extLst>
              <c:ext xmlns:c16="http://schemas.microsoft.com/office/drawing/2014/chart" uri="{C3380CC4-5D6E-409C-BE32-E72D297353CC}">
                <c16:uniqueId val="{00000009-49E2-E14E-8F01-1C96410C4819}"/>
              </c:ext>
            </c:extLst>
          </c:dPt>
          <c:dPt>
            <c:idx val="5"/>
            <c:bubble3D val="0"/>
            <c:spPr>
              <a:solidFill>
                <a:schemeClr val="accent2"/>
              </a:solidFill>
              <a:ln w="19050">
                <a:solidFill>
                  <a:schemeClr val="lt1"/>
                </a:solidFill>
              </a:ln>
              <a:effectLst/>
            </c:spPr>
            <c:extLst>
              <c:ext xmlns:c16="http://schemas.microsoft.com/office/drawing/2014/chart" uri="{C3380CC4-5D6E-409C-BE32-E72D297353CC}">
                <c16:uniqueId val="{0000000B-49E2-E14E-8F01-1C96410C4819}"/>
              </c:ext>
            </c:extLst>
          </c:dPt>
          <c:dPt>
            <c:idx val="6"/>
            <c:bubble3D val="0"/>
            <c:spPr>
              <a:solidFill>
                <a:schemeClr val="accent2"/>
              </a:solidFill>
              <a:ln w="19050">
                <a:solidFill>
                  <a:schemeClr val="lt1"/>
                </a:solidFill>
              </a:ln>
              <a:effectLst/>
            </c:spPr>
            <c:extLst>
              <c:ext xmlns:c16="http://schemas.microsoft.com/office/drawing/2014/chart" uri="{C3380CC4-5D6E-409C-BE32-E72D297353CC}">
                <c16:uniqueId val="{0000000D-49E2-E14E-8F01-1C96410C4819}"/>
              </c:ext>
            </c:extLst>
          </c:dPt>
          <c:dLbls>
            <c:delete val="1"/>
          </c:dLbls>
          <c:cat>
            <c:strRef>
              <c:f>Sheet1!$A$2:$A$3</c:f>
              <c:strCache>
                <c:ptCount val="2"/>
                <c:pt idx="0">
                  <c:v>English only (88.2%)</c:v>
                </c:pt>
                <c:pt idx="1">
                  <c:v>Languages other than English (11.8%)</c:v>
                </c:pt>
              </c:strCache>
            </c:strRef>
          </c:cat>
          <c:val>
            <c:numRef>
              <c:f>Sheet1!$B$2:$B$3</c:f>
              <c:numCache>
                <c:formatCode>0.00%</c:formatCode>
                <c:ptCount val="2"/>
                <c:pt idx="0">
                  <c:v>0.88200000000000001</c:v>
                </c:pt>
                <c:pt idx="1">
                  <c:v>0.11799999999999999</c:v>
                </c:pt>
              </c:numCache>
            </c:numRef>
          </c:val>
          <c:extLst>
            <c:ext xmlns:c16="http://schemas.microsoft.com/office/drawing/2014/chart" uri="{C3380CC4-5D6E-409C-BE32-E72D297353CC}">
              <c16:uniqueId val="{0000000E-49E2-E14E-8F01-1C96410C4819}"/>
            </c:ext>
          </c:extLst>
        </c:ser>
        <c:dLbls>
          <c:dLblPos val="ctr"/>
          <c:showLegendKey val="0"/>
          <c:showVal val="0"/>
          <c:showCatName val="0"/>
          <c:showSerName val="0"/>
          <c:showPercent val="1"/>
          <c:showBubbleSize val="0"/>
          <c:showLeaderLines val="1"/>
        </c:dLbls>
        <c:gapWidth val="184"/>
        <c:splitType val="percent"/>
        <c:splitPos val="10"/>
        <c:secondPieSize val="98"/>
        <c:serLines>
          <c:spPr>
            <a:ln w="25400" cap="flat" cmpd="sng" algn="ctr">
              <a:solidFill>
                <a:schemeClr val="tx1">
                  <a:lumMod val="35000"/>
                  <a:lumOff val="65000"/>
                </a:schemeClr>
              </a:solidFill>
              <a:prstDash val="solid"/>
              <a:round/>
            </a:ln>
            <a:effectLst/>
          </c:spPr>
        </c:serLines>
      </c:ofPieChart>
      <c:spPr>
        <a:noFill/>
        <a:ln>
          <a:noFill/>
        </a:ln>
        <a:effectLst/>
      </c:spPr>
    </c:plotArea>
    <c:legend>
      <c:legendPos val="b"/>
      <c:layout>
        <c:manualLayout>
          <c:xMode val="edge"/>
          <c:yMode val="edge"/>
          <c:x val="3.1699811526447325E-3"/>
          <c:y val="0.92235443025701747"/>
          <c:w val="0.84344939957842469"/>
          <c:h val="7.7645569742982465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915"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18102E-9E0C-0244-9503-70A88497D809}" type="doc">
      <dgm:prSet loTypeId="urn:microsoft.com/office/officeart/2005/8/layout/cycle1" loCatId="cycle" qsTypeId="urn:microsoft.com/office/officeart/2005/8/quickstyle/3d3" qsCatId="3D" csTypeId="urn:microsoft.com/office/officeart/2005/8/colors/accent1_2" csCatId="accent1" phldr="1"/>
      <dgm:spPr/>
      <dgm:t>
        <a:bodyPr/>
        <a:lstStyle/>
        <a:p>
          <a:endParaRPr lang="en-US"/>
        </a:p>
      </dgm:t>
    </dgm:pt>
    <dgm:pt modelId="{08BB3210-289A-EB42-A6CD-FC111E18B2E2}">
      <dgm:prSet custT="1"/>
      <dgm:spPr/>
      <dgm:t>
        <a:bodyPr/>
        <a:lstStyle/>
        <a:p>
          <a:r>
            <a:rPr lang="en-US" sz="1100" b="1" dirty="0"/>
            <a:t>Written policies and procedures</a:t>
          </a:r>
        </a:p>
      </dgm:t>
    </dgm:pt>
    <dgm:pt modelId="{579F1481-AAD6-F64A-A40E-83118BF9194D}" type="parTrans" cxnId="{AF3E27FB-FA21-7343-8AA9-1E36347F9786}">
      <dgm:prSet/>
      <dgm:spPr/>
      <dgm:t>
        <a:bodyPr/>
        <a:lstStyle/>
        <a:p>
          <a:endParaRPr lang="en-US"/>
        </a:p>
      </dgm:t>
    </dgm:pt>
    <dgm:pt modelId="{A29D882E-E6C2-B74E-8748-867F00D3047D}" type="sibTrans" cxnId="{AF3E27FB-FA21-7343-8AA9-1E36347F9786}">
      <dgm:prSet>
        <dgm:style>
          <a:lnRef idx="0">
            <a:scrgbClr r="0" g="0" b="0"/>
          </a:lnRef>
          <a:fillRef idx="0">
            <a:scrgbClr r="0" g="0" b="0"/>
          </a:fillRef>
          <a:effectRef idx="0">
            <a:scrgbClr r="0" g="0" b="0"/>
          </a:effectRef>
          <a:fontRef idx="minor">
            <a:schemeClr val="lt1"/>
          </a:fontRef>
        </dgm:style>
      </dgm:prSet>
      <dgm:spPr>
        <a:solidFill>
          <a:schemeClr val="accent2"/>
        </a:solidFill>
        <a:ln>
          <a:noFill/>
        </a:ln>
      </dgm:spPr>
      <dgm:t>
        <a:bodyPr/>
        <a:lstStyle/>
        <a:p>
          <a:endParaRPr lang="en-US"/>
        </a:p>
      </dgm:t>
    </dgm:pt>
    <dgm:pt modelId="{ECD908B4-4C67-C84A-975B-4B19A5B6CB26}">
      <dgm:prSet custT="1"/>
      <dgm:spPr/>
      <dgm:t>
        <a:bodyPr/>
        <a:lstStyle/>
        <a:p>
          <a:r>
            <a:rPr lang="en-US" sz="1100" b="1" dirty="0"/>
            <a:t>Appropriate oversight</a:t>
          </a:r>
        </a:p>
      </dgm:t>
    </dgm:pt>
    <dgm:pt modelId="{A3E99474-0BDA-4E4F-B849-54FA5CCC8C01}" type="parTrans" cxnId="{4C69405F-AE46-6F42-86D1-8F73D81FDE07}">
      <dgm:prSet/>
      <dgm:spPr/>
      <dgm:t>
        <a:bodyPr/>
        <a:lstStyle/>
        <a:p>
          <a:endParaRPr lang="en-US"/>
        </a:p>
      </dgm:t>
    </dgm:pt>
    <dgm:pt modelId="{AB487BF5-A64E-4C44-924E-A163A3E7D3DA}" type="sibTrans" cxnId="{4C69405F-AE46-6F42-86D1-8F73D81FDE07}">
      <dgm:prSet>
        <dgm:style>
          <a:lnRef idx="0">
            <a:scrgbClr r="0" g="0" b="0"/>
          </a:lnRef>
          <a:fillRef idx="0">
            <a:scrgbClr r="0" g="0" b="0"/>
          </a:fillRef>
          <a:effectRef idx="0">
            <a:scrgbClr r="0" g="0" b="0"/>
          </a:effectRef>
          <a:fontRef idx="minor">
            <a:schemeClr val="lt1"/>
          </a:fontRef>
        </dgm:style>
      </dgm:prSet>
      <dgm:spPr>
        <a:solidFill>
          <a:schemeClr val="accent2"/>
        </a:solidFill>
        <a:ln>
          <a:noFill/>
        </a:ln>
      </dgm:spPr>
      <dgm:t>
        <a:bodyPr/>
        <a:lstStyle/>
        <a:p>
          <a:endParaRPr lang="en-US"/>
        </a:p>
      </dgm:t>
    </dgm:pt>
    <dgm:pt modelId="{3A86DDC8-E833-CB41-8BFA-BABFA3FA8450}">
      <dgm:prSet custT="1"/>
      <dgm:spPr/>
      <dgm:t>
        <a:bodyPr/>
        <a:lstStyle/>
        <a:p>
          <a:r>
            <a:rPr lang="en-US" sz="1100" b="1" dirty="0"/>
            <a:t>Effective training and education</a:t>
          </a:r>
        </a:p>
      </dgm:t>
    </dgm:pt>
    <dgm:pt modelId="{2643DE94-BF99-3140-ADA6-BD7C71708150}" type="parTrans" cxnId="{D3E00A38-88A1-404E-8EB6-B45AE719274E}">
      <dgm:prSet/>
      <dgm:spPr/>
      <dgm:t>
        <a:bodyPr/>
        <a:lstStyle/>
        <a:p>
          <a:endParaRPr lang="en-US"/>
        </a:p>
      </dgm:t>
    </dgm:pt>
    <dgm:pt modelId="{C46A9D69-76D1-5541-86F0-A049C609F3D7}" type="sibTrans" cxnId="{D3E00A38-88A1-404E-8EB6-B45AE719274E}">
      <dgm:prSet>
        <dgm:style>
          <a:lnRef idx="0">
            <a:scrgbClr r="0" g="0" b="0"/>
          </a:lnRef>
          <a:fillRef idx="0">
            <a:scrgbClr r="0" g="0" b="0"/>
          </a:fillRef>
          <a:effectRef idx="0">
            <a:scrgbClr r="0" g="0" b="0"/>
          </a:effectRef>
          <a:fontRef idx="minor">
            <a:schemeClr val="lt1"/>
          </a:fontRef>
        </dgm:style>
      </dgm:prSet>
      <dgm:spPr>
        <a:solidFill>
          <a:schemeClr val="accent2"/>
        </a:solidFill>
        <a:ln>
          <a:noFill/>
        </a:ln>
      </dgm:spPr>
      <dgm:t>
        <a:bodyPr/>
        <a:lstStyle/>
        <a:p>
          <a:endParaRPr lang="en-US"/>
        </a:p>
      </dgm:t>
    </dgm:pt>
    <dgm:pt modelId="{432CA512-C710-394C-A66E-A0A39F09757A}">
      <dgm:prSet custT="1"/>
      <dgm:spPr/>
      <dgm:t>
        <a:bodyPr/>
        <a:lstStyle/>
        <a:p>
          <a:r>
            <a:rPr lang="en-US" sz="1100" b="1" dirty="0"/>
            <a:t>Effective lines of communication</a:t>
          </a:r>
        </a:p>
      </dgm:t>
    </dgm:pt>
    <dgm:pt modelId="{2CDCDC57-C881-8B4E-816D-8F9A1C6345B6}" type="parTrans" cxnId="{6BEE10FA-DAD3-1242-A529-B47BA66B189F}">
      <dgm:prSet/>
      <dgm:spPr/>
      <dgm:t>
        <a:bodyPr/>
        <a:lstStyle/>
        <a:p>
          <a:endParaRPr lang="en-US"/>
        </a:p>
      </dgm:t>
    </dgm:pt>
    <dgm:pt modelId="{8F456FCD-C236-8846-96FF-153F18E5FDB4}" type="sibTrans" cxnId="{6BEE10FA-DAD3-1242-A529-B47BA66B189F}">
      <dgm:prSet>
        <dgm:style>
          <a:lnRef idx="0">
            <a:scrgbClr r="0" g="0" b="0"/>
          </a:lnRef>
          <a:fillRef idx="0">
            <a:scrgbClr r="0" g="0" b="0"/>
          </a:fillRef>
          <a:effectRef idx="0">
            <a:scrgbClr r="0" g="0" b="0"/>
          </a:effectRef>
          <a:fontRef idx="minor">
            <a:schemeClr val="lt1"/>
          </a:fontRef>
        </dgm:style>
      </dgm:prSet>
      <dgm:spPr>
        <a:solidFill>
          <a:schemeClr val="accent2"/>
        </a:solidFill>
        <a:ln>
          <a:noFill/>
        </a:ln>
      </dgm:spPr>
      <dgm:t>
        <a:bodyPr/>
        <a:lstStyle/>
        <a:p>
          <a:endParaRPr lang="en-US"/>
        </a:p>
      </dgm:t>
    </dgm:pt>
    <dgm:pt modelId="{FF5518C1-6FC6-2745-95AC-E0F568A877D7}">
      <dgm:prSet custT="1"/>
      <dgm:spPr/>
      <dgm:t>
        <a:bodyPr/>
        <a:lstStyle/>
        <a:p>
          <a:r>
            <a:rPr lang="en-US" sz="1100" b="1" dirty="0"/>
            <a:t>Internal monitoring and auditing</a:t>
          </a:r>
        </a:p>
      </dgm:t>
    </dgm:pt>
    <dgm:pt modelId="{74E0CB5F-E8E1-CB40-8F75-E13C16ECF038}" type="parTrans" cxnId="{61C44577-AB2D-EE4C-BCB7-B08E29FEDFAD}">
      <dgm:prSet/>
      <dgm:spPr/>
      <dgm:t>
        <a:bodyPr/>
        <a:lstStyle/>
        <a:p>
          <a:endParaRPr lang="en-US"/>
        </a:p>
      </dgm:t>
    </dgm:pt>
    <dgm:pt modelId="{CEA348C5-6908-C944-84D2-B0C57EC94882}" type="sibTrans" cxnId="{61C44577-AB2D-EE4C-BCB7-B08E29FEDFAD}">
      <dgm:prSet>
        <dgm:style>
          <a:lnRef idx="0">
            <a:scrgbClr r="0" g="0" b="0"/>
          </a:lnRef>
          <a:fillRef idx="0">
            <a:scrgbClr r="0" g="0" b="0"/>
          </a:fillRef>
          <a:effectRef idx="0">
            <a:scrgbClr r="0" g="0" b="0"/>
          </a:effectRef>
          <a:fontRef idx="minor">
            <a:schemeClr val="lt1"/>
          </a:fontRef>
        </dgm:style>
      </dgm:prSet>
      <dgm:spPr>
        <a:solidFill>
          <a:srgbClr val="43B02A"/>
        </a:solidFill>
        <a:ln>
          <a:noFill/>
        </a:ln>
      </dgm:spPr>
      <dgm:t>
        <a:bodyPr/>
        <a:lstStyle/>
        <a:p>
          <a:endParaRPr lang="en-US"/>
        </a:p>
      </dgm:t>
    </dgm:pt>
    <dgm:pt modelId="{EAE083CF-D06F-5B45-B908-4C690E2A4838}">
      <dgm:prSet custT="1"/>
      <dgm:spPr/>
      <dgm:t>
        <a:bodyPr/>
        <a:lstStyle/>
        <a:p>
          <a:r>
            <a:rPr lang="en-US" sz="1100" b="1" dirty="0"/>
            <a:t>Enforcement of disciplinary guidelines</a:t>
          </a:r>
        </a:p>
      </dgm:t>
    </dgm:pt>
    <dgm:pt modelId="{88942454-1A5C-E943-A8D3-92542541E8B8}" type="parTrans" cxnId="{69989415-35C1-564A-B57B-B0A8F27E4469}">
      <dgm:prSet/>
      <dgm:spPr/>
      <dgm:t>
        <a:bodyPr/>
        <a:lstStyle/>
        <a:p>
          <a:endParaRPr lang="en-US"/>
        </a:p>
      </dgm:t>
    </dgm:pt>
    <dgm:pt modelId="{93F0F3DC-A2A3-8642-9821-508CF3C5E0AF}" type="sibTrans" cxnId="{69989415-35C1-564A-B57B-B0A8F27E4469}">
      <dgm:prSet>
        <dgm:style>
          <a:lnRef idx="0">
            <a:scrgbClr r="0" g="0" b="0"/>
          </a:lnRef>
          <a:fillRef idx="0">
            <a:scrgbClr r="0" g="0" b="0"/>
          </a:fillRef>
          <a:effectRef idx="0">
            <a:scrgbClr r="0" g="0" b="0"/>
          </a:effectRef>
          <a:fontRef idx="minor">
            <a:schemeClr val="lt1"/>
          </a:fontRef>
        </dgm:style>
      </dgm:prSet>
      <dgm:spPr>
        <a:solidFill>
          <a:schemeClr val="accent2"/>
        </a:solidFill>
        <a:ln>
          <a:noFill/>
        </a:ln>
      </dgm:spPr>
      <dgm:t>
        <a:bodyPr/>
        <a:lstStyle/>
        <a:p>
          <a:endParaRPr lang="en-US"/>
        </a:p>
      </dgm:t>
    </dgm:pt>
    <dgm:pt modelId="{0FBE4FBA-41B1-E745-908A-A764A171A9EE}">
      <dgm:prSet custT="1"/>
      <dgm:spPr/>
      <dgm:t>
        <a:bodyPr/>
        <a:lstStyle/>
        <a:p>
          <a:r>
            <a:rPr lang="en-US" sz="1100" b="1" dirty="0"/>
            <a:t>Prompt response and prevention</a:t>
          </a:r>
        </a:p>
      </dgm:t>
    </dgm:pt>
    <dgm:pt modelId="{9FC75D5C-716A-C54E-BE09-5CCCDB2BA2A5}" type="parTrans" cxnId="{3E6C416B-991B-9C44-A20A-8C7A555076F2}">
      <dgm:prSet/>
      <dgm:spPr/>
      <dgm:t>
        <a:bodyPr/>
        <a:lstStyle/>
        <a:p>
          <a:endParaRPr lang="en-US"/>
        </a:p>
      </dgm:t>
    </dgm:pt>
    <dgm:pt modelId="{4844BCE5-BB78-D841-8512-CBE84FB4CCC3}" type="sibTrans" cxnId="{3E6C416B-991B-9C44-A20A-8C7A555076F2}">
      <dgm:prSet>
        <dgm:style>
          <a:lnRef idx="0">
            <a:scrgbClr r="0" g="0" b="0"/>
          </a:lnRef>
          <a:fillRef idx="0">
            <a:scrgbClr r="0" g="0" b="0"/>
          </a:fillRef>
          <a:effectRef idx="0">
            <a:scrgbClr r="0" g="0" b="0"/>
          </a:effectRef>
          <a:fontRef idx="minor">
            <a:schemeClr val="lt1"/>
          </a:fontRef>
        </dgm:style>
      </dgm:prSet>
      <dgm:spPr>
        <a:solidFill>
          <a:schemeClr val="accent2"/>
        </a:solidFill>
        <a:ln>
          <a:noFill/>
        </a:ln>
      </dgm:spPr>
      <dgm:t>
        <a:bodyPr/>
        <a:lstStyle/>
        <a:p>
          <a:endParaRPr lang="en-US"/>
        </a:p>
      </dgm:t>
    </dgm:pt>
    <dgm:pt modelId="{6E1D5062-8754-CF49-9E44-83FBEF2C3687}" type="pres">
      <dgm:prSet presAssocID="{7418102E-9E0C-0244-9503-70A88497D809}" presName="cycle" presStyleCnt="0">
        <dgm:presLayoutVars>
          <dgm:dir/>
          <dgm:resizeHandles val="exact"/>
        </dgm:presLayoutVars>
      </dgm:prSet>
      <dgm:spPr/>
    </dgm:pt>
    <dgm:pt modelId="{CA4ED9C6-F09D-8045-976C-F2CFD4C3D7A0}" type="pres">
      <dgm:prSet presAssocID="{08BB3210-289A-EB42-A6CD-FC111E18B2E2}" presName="dummy" presStyleCnt="0"/>
      <dgm:spPr/>
    </dgm:pt>
    <dgm:pt modelId="{775078DD-D749-3A4F-8F18-E04C240BA122}" type="pres">
      <dgm:prSet presAssocID="{08BB3210-289A-EB42-A6CD-FC111E18B2E2}" presName="node" presStyleLbl="revTx" presStyleIdx="0" presStyleCnt="7" custScaleX="80869">
        <dgm:presLayoutVars>
          <dgm:bulletEnabled val="1"/>
        </dgm:presLayoutVars>
      </dgm:prSet>
      <dgm:spPr/>
    </dgm:pt>
    <dgm:pt modelId="{97FCBB9B-C5E1-C94C-973B-9719E99CF9C6}" type="pres">
      <dgm:prSet presAssocID="{A29D882E-E6C2-B74E-8748-867F00D3047D}" presName="sibTrans" presStyleLbl="node1" presStyleIdx="0" presStyleCnt="7"/>
      <dgm:spPr/>
    </dgm:pt>
    <dgm:pt modelId="{3E338465-5152-FF4E-9B5A-1032477152E2}" type="pres">
      <dgm:prSet presAssocID="{ECD908B4-4C67-C84A-975B-4B19A5B6CB26}" presName="dummy" presStyleCnt="0"/>
      <dgm:spPr/>
    </dgm:pt>
    <dgm:pt modelId="{D2C4C19A-F5E0-3E40-8D76-2510BFC20958}" type="pres">
      <dgm:prSet presAssocID="{ECD908B4-4C67-C84A-975B-4B19A5B6CB26}" presName="node" presStyleLbl="revTx" presStyleIdx="1" presStyleCnt="7">
        <dgm:presLayoutVars>
          <dgm:bulletEnabled val="1"/>
        </dgm:presLayoutVars>
      </dgm:prSet>
      <dgm:spPr/>
    </dgm:pt>
    <dgm:pt modelId="{9E23255F-ABB3-524E-B1D2-10EF88DE6B48}" type="pres">
      <dgm:prSet presAssocID="{AB487BF5-A64E-4C44-924E-A163A3E7D3DA}" presName="sibTrans" presStyleLbl="node1" presStyleIdx="1" presStyleCnt="7"/>
      <dgm:spPr/>
    </dgm:pt>
    <dgm:pt modelId="{93E4D861-8D3D-F24F-9FCE-0A740AFD9436}" type="pres">
      <dgm:prSet presAssocID="{3A86DDC8-E833-CB41-8BFA-BABFA3FA8450}" presName="dummy" presStyleCnt="0"/>
      <dgm:spPr/>
    </dgm:pt>
    <dgm:pt modelId="{B04AC60F-5980-C949-8C6E-89374E4FC39F}" type="pres">
      <dgm:prSet presAssocID="{3A86DDC8-E833-CB41-8BFA-BABFA3FA8450}" presName="node" presStyleLbl="revTx" presStyleIdx="2" presStyleCnt="7">
        <dgm:presLayoutVars>
          <dgm:bulletEnabled val="1"/>
        </dgm:presLayoutVars>
      </dgm:prSet>
      <dgm:spPr/>
    </dgm:pt>
    <dgm:pt modelId="{3C50E860-D883-5946-8890-BFBB39C4BC62}" type="pres">
      <dgm:prSet presAssocID="{C46A9D69-76D1-5541-86F0-A049C609F3D7}" presName="sibTrans" presStyleLbl="node1" presStyleIdx="2" presStyleCnt="7" custLinFactNeighborX="2384" custLinFactNeighborY="223"/>
      <dgm:spPr/>
    </dgm:pt>
    <dgm:pt modelId="{DC50A44A-C1C1-8245-8371-107FAB4193C7}" type="pres">
      <dgm:prSet presAssocID="{432CA512-C710-394C-A66E-A0A39F09757A}" presName="dummy" presStyleCnt="0"/>
      <dgm:spPr/>
    </dgm:pt>
    <dgm:pt modelId="{40792D5C-00CD-3942-91EB-B6365C7716F1}" type="pres">
      <dgm:prSet presAssocID="{432CA512-C710-394C-A66E-A0A39F09757A}" presName="node" presStyleLbl="revTx" presStyleIdx="3" presStyleCnt="7" custScaleX="135397">
        <dgm:presLayoutVars>
          <dgm:bulletEnabled val="1"/>
        </dgm:presLayoutVars>
      </dgm:prSet>
      <dgm:spPr/>
    </dgm:pt>
    <dgm:pt modelId="{7FD44D77-AF39-3E4F-9C87-082CB10AE54A}" type="pres">
      <dgm:prSet presAssocID="{8F456FCD-C236-8846-96FF-153F18E5FDB4}" presName="sibTrans" presStyleLbl="node1" presStyleIdx="3" presStyleCnt="7" custLinFactNeighborX="-2485" custLinFactNeighborY="223"/>
      <dgm:spPr/>
    </dgm:pt>
    <dgm:pt modelId="{33B45CD4-60A5-8C44-AF3F-E824907BA305}" type="pres">
      <dgm:prSet presAssocID="{FF5518C1-6FC6-2745-95AC-E0F568A877D7}" presName="dummy" presStyleCnt="0"/>
      <dgm:spPr/>
    </dgm:pt>
    <dgm:pt modelId="{2D20F1FD-63B7-A649-A20C-70BE9B221551}" type="pres">
      <dgm:prSet presAssocID="{FF5518C1-6FC6-2745-95AC-E0F568A877D7}" presName="node" presStyleLbl="revTx" presStyleIdx="4" presStyleCnt="7">
        <dgm:presLayoutVars>
          <dgm:bulletEnabled val="1"/>
        </dgm:presLayoutVars>
      </dgm:prSet>
      <dgm:spPr/>
    </dgm:pt>
    <dgm:pt modelId="{7046E214-7655-564F-AAD2-9EC52FD390FD}" type="pres">
      <dgm:prSet presAssocID="{CEA348C5-6908-C944-84D2-B0C57EC94882}" presName="sibTrans" presStyleLbl="node1" presStyleIdx="4" presStyleCnt="7"/>
      <dgm:spPr/>
    </dgm:pt>
    <dgm:pt modelId="{4074DF6A-5D96-8B4A-9826-043B32C99C7B}" type="pres">
      <dgm:prSet presAssocID="{EAE083CF-D06F-5B45-B908-4C690E2A4838}" presName="dummy" presStyleCnt="0"/>
      <dgm:spPr/>
    </dgm:pt>
    <dgm:pt modelId="{6F4822D8-04F6-6C49-AD88-DA1CA5AD1499}" type="pres">
      <dgm:prSet presAssocID="{EAE083CF-D06F-5B45-B908-4C690E2A4838}" presName="node" presStyleLbl="revTx" presStyleIdx="5" presStyleCnt="7">
        <dgm:presLayoutVars>
          <dgm:bulletEnabled val="1"/>
        </dgm:presLayoutVars>
      </dgm:prSet>
      <dgm:spPr/>
    </dgm:pt>
    <dgm:pt modelId="{15099A1A-90B4-1147-8E48-45C0DA9A50EB}" type="pres">
      <dgm:prSet presAssocID="{93F0F3DC-A2A3-8642-9821-508CF3C5E0AF}" presName="sibTrans" presStyleLbl="node1" presStyleIdx="5" presStyleCnt="7"/>
      <dgm:spPr/>
    </dgm:pt>
    <dgm:pt modelId="{A0016EC1-05CD-3746-9493-C575BF39A947}" type="pres">
      <dgm:prSet presAssocID="{0FBE4FBA-41B1-E745-908A-A764A171A9EE}" presName="dummy" presStyleCnt="0"/>
      <dgm:spPr/>
    </dgm:pt>
    <dgm:pt modelId="{5358B974-350A-B040-A708-58F26937ECBC}" type="pres">
      <dgm:prSet presAssocID="{0FBE4FBA-41B1-E745-908A-A764A171A9EE}" presName="node" presStyleLbl="revTx" presStyleIdx="6" presStyleCnt="7" custRadScaleRad="100562" custRadScaleInc="-23094">
        <dgm:presLayoutVars>
          <dgm:bulletEnabled val="1"/>
        </dgm:presLayoutVars>
      </dgm:prSet>
      <dgm:spPr/>
    </dgm:pt>
    <dgm:pt modelId="{EB3F6F9E-31C6-DA43-AD45-F1531487DD6C}" type="pres">
      <dgm:prSet presAssocID="{4844BCE5-BB78-D841-8512-CBE84FB4CCC3}" presName="sibTrans" presStyleLbl="node1" presStyleIdx="6" presStyleCnt="7"/>
      <dgm:spPr/>
    </dgm:pt>
  </dgm:ptLst>
  <dgm:cxnLst>
    <dgm:cxn modelId="{41296109-F780-0544-A50D-8A69E4CC0914}" type="presOf" srcId="{432CA512-C710-394C-A66E-A0A39F09757A}" destId="{40792D5C-00CD-3942-91EB-B6365C7716F1}" srcOrd="0" destOrd="0" presId="urn:microsoft.com/office/officeart/2005/8/layout/cycle1"/>
    <dgm:cxn modelId="{69989415-35C1-564A-B57B-B0A8F27E4469}" srcId="{7418102E-9E0C-0244-9503-70A88497D809}" destId="{EAE083CF-D06F-5B45-B908-4C690E2A4838}" srcOrd="5" destOrd="0" parTransId="{88942454-1A5C-E943-A8D3-92542541E8B8}" sibTransId="{93F0F3DC-A2A3-8642-9821-508CF3C5E0AF}"/>
    <dgm:cxn modelId="{A41FC315-4F28-724D-ADFE-F3E860A07094}" type="presOf" srcId="{4844BCE5-BB78-D841-8512-CBE84FB4CCC3}" destId="{EB3F6F9E-31C6-DA43-AD45-F1531487DD6C}" srcOrd="0" destOrd="0" presId="urn:microsoft.com/office/officeart/2005/8/layout/cycle1"/>
    <dgm:cxn modelId="{A7412531-E97A-1B4A-BF14-C51B2829B2A3}" type="presOf" srcId="{3A86DDC8-E833-CB41-8BFA-BABFA3FA8450}" destId="{B04AC60F-5980-C949-8C6E-89374E4FC39F}" srcOrd="0" destOrd="0" presId="urn:microsoft.com/office/officeart/2005/8/layout/cycle1"/>
    <dgm:cxn modelId="{D303D136-B9A5-124C-8864-DEE333C868A1}" type="presOf" srcId="{8F456FCD-C236-8846-96FF-153F18E5FDB4}" destId="{7FD44D77-AF39-3E4F-9C87-082CB10AE54A}" srcOrd="0" destOrd="0" presId="urn:microsoft.com/office/officeart/2005/8/layout/cycle1"/>
    <dgm:cxn modelId="{6C51D237-3862-C047-B06F-AF72ABA3C19C}" type="presOf" srcId="{93F0F3DC-A2A3-8642-9821-508CF3C5E0AF}" destId="{15099A1A-90B4-1147-8E48-45C0DA9A50EB}" srcOrd="0" destOrd="0" presId="urn:microsoft.com/office/officeart/2005/8/layout/cycle1"/>
    <dgm:cxn modelId="{D3E00A38-88A1-404E-8EB6-B45AE719274E}" srcId="{7418102E-9E0C-0244-9503-70A88497D809}" destId="{3A86DDC8-E833-CB41-8BFA-BABFA3FA8450}" srcOrd="2" destOrd="0" parTransId="{2643DE94-BF99-3140-ADA6-BD7C71708150}" sibTransId="{C46A9D69-76D1-5541-86F0-A049C609F3D7}"/>
    <dgm:cxn modelId="{60F4AC39-7295-D849-A6EA-AF6504C5159B}" type="presOf" srcId="{08BB3210-289A-EB42-A6CD-FC111E18B2E2}" destId="{775078DD-D749-3A4F-8F18-E04C240BA122}" srcOrd="0" destOrd="0" presId="urn:microsoft.com/office/officeart/2005/8/layout/cycle1"/>
    <dgm:cxn modelId="{88CDE344-6B44-C44A-A7F2-A2916F7514F2}" type="presOf" srcId="{C46A9D69-76D1-5541-86F0-A049C609F3D7}" destId="{3C50E860-D883-5946-8890-BFBB39C4BC62}" srcOrd="0" destOrd="0" presId="urn:microsoft.com/office/officeart/2005/8/layout/cycle1"/>
    <dgm:cxn modelId="{7A317B48-B545-3245-98E7-18E028791B32}" type="presOf" srcId="{ECD908B4-4C67-C84A-975B-4B19A5B6CB26}" destId="{D2C4C19A-F5E0-3E40-8D76-2510BFC20958}" srcOrd="0" destOrd="0" presId="urn:microsoft.com/office/officeart/2005/8/layout/cycle1"/>
    <dgm:cxn modelId="{4C69405F-AE46-6F42-86D1-8F73D81FDE07}" srcId="{7418102E-9E0C-0244-9503-70A88497D809}" destId="{ECD908B4-4C67-C84A-975B-4B19A5B6CB26}" srcOrd="1" destOrd="0" parTransId="{A3E99474-0BDA-4E4F-B849-54FA5CCC8C01}" sibTransId="{AB487BF5-A64E-4C44-924E-A163A3E7D3DA}"/>
    <dgm:cxn modelId="{3E6C416B-991B-9C44-A20A-8C7A555076F2}" srcId="{7418102E-9E0C-0244-9503-70A88497D809}" destId="{0FBE4FBA-41B1-E745-908A-A764A171A9EE}" srcOrd="6" destOrd="0" parTransId="{9FC75D5C-716A-C54E-BE09-5CCCDB2BA2A5}" sibTransId="{4844BCE5-BB78-D841-8512-CBE84FB4CCC3}"/>
    <dgm:cxn modelId="{F9048B6C-CA11-B749-9B06-DE69E45D3297}" type="presOf" srcId="{AB487BF5-A64E-4C44-924E-A163A3E7D3DA}" destId="{9E23255F-ABB3-524E-B1D2-10EF88DE6B48}" srcOrd="0" destOrd="0" presId="urn:microsoft.com/office/officeart/2005/8/layout/cycle1"/>
    <dgm:cxn modelId="{47AEAD72-F474-2947-83ED-E8A3381596E3}" type="presOf" srcId="{FF5518C1-6FC6-2745-95AC-E0F568A877D7}" destId="{2D20F1FD-63B7-A649-A20C-70BE9B221551}" srcOrd="0" destOrd="0" presId="urn:microsoft.com/office/officeart/2005/8/layout/cycle1"/>
    <dgm:cxn modelId="{61C44577-AB2D-EE4C-BCB7-B08E29FEDFAD}" srcId="{7418102E-9E0C-0244-9503-70A88497D809}" destId="{FF5518C1-6FC6-2745-95AC-E0F568A877D7}" srcOrd="4" destOrd="0" parTransId="{74E0CB5F-E8E1-CB40-8F75-E13C16ECF038}" sibTransId="{CEA348C5-6908-C944-84D2-B0C57EC94882}"/>
    <dgm:cxn modelId="{3459EC93-DADD-CC4A-A6DF-49ED9D0A6ABC}" type="presOf" srcId="{EAE083CF-D06F-5B45-B908-4C690E2A4838}" destId="{6F4822D8-04F6-6C49-AD88-DA1CA5AD1499}" srcOrd="0" destOrd="0" presId="urn:microsoft.com/office/officeart/2005/8/layout/cycle1"/>
    <dgm:cxn modelId="{C7498EAB-280E-A740-8831-28FD58376948}" type="presOf" srcId="{0FBE4FBA-41B1-E745-908A-A764A171A9EE}" destId="{5358B974-350A-B040-A708-58F26937ECBC}" srcOrd="0" destOrd="0" presId="urn:microsoft.com/office/officeart/2005/8/layout/cycle1"/>
    <dgm:cxn modelId="{062ACCE7-BFF3-DB44-A49F-0334FAA0C90C}" type="presOf" srcId="{CEA348C5-6908-C944-84D2-B0C57EC94882}" destId="{7046E214-7655-564F-AAD2-9EC52FD390FD}" srcOrd="0" destOrd="0" presId="urn:microsoft.com/office/officeart/2005/8/layout/cycle1"/>
    <dgm:cxn modelId="{2EA00DEE-C038-DD46-9F7B-6BE23DC99D23}" type="presOf" srcId="{7418102E-9E0C-0244-9503-70A88497D809}" destId="{6E1D5062-8754-CF49-9E44-83FBEF2C3687}" srcOrd="0" destOrd="0" presId="urn:microsoft.com/office/officeart/2005/8/layout/cycle1"/>
    <dgm:cxn modelId="{FF2159F9-7AB4-DF4E-AE76-CEAD178C7CE7}" type="presOf" srcId="{A29D882E-E6C2-B74E-8748-867F00D3047D}" destId="{97FCBB9B-C5E1-C94C-973B-9719E99CF9C6}" srcOrd="0" destOrd="0" presId="urn:microsoft.com/office/officeart/2005/8/layout/cycle1"/>
    <dgm:cxn modelId="{6BEE10FA-DAD3-1242-A529-B47BA66B189F}" srcId="{7418102E-9E0C-0244-9503-70A88497D809}" destId="{432CA512-C710-394C-A66E-A0A39F09757A}" srcOrd="3" destOrd="0" parTransId="{2CDCDC57-C881-8B4E-816D-8F9A1C6345B6}" sibTransId="{8F456FCD-C236-8846-96FF-153F18E5FDB4}"/>
    <dgm:cxn modelId="{AF3E27FB-FA21-7343-8AA9-1E36347F9786}" srcId="{7418102E-9E0C-0244-9503-70A88497D809}" destId="{08BB3210-289A-EB42-A6CD-FC111E18B2E2}" srcOrd="0" destOrd="0" parTransId="{579F1481-AAD6-F64A-A40E-83118BF9194D}" sibTransId="{A29D882E-E6C2-B74E-8748-867F00D3047D}"/>
    <dgm:cxn modelId="{9E8F3FF8-B526-EB4E-93D3-24617E3C359A}" type="presParOf" srcId="{6E1D5062-8754-CF49-9E44-83FBEF2C3687}" destId="{CA4ED9C6-F09D-8045-976C-F2CFD4C3D7A0}" srcOrd="0" destOrd="0" presId="urn:microsoft.com/office/officeart/2005/8/layout/cycle1"/>
    <dgm:cxn modelId="{CE947369-2152-574F-99AA-65466B62CD6E}" type="presParOf" srcId="{6E1D5062-8754-CF49-9E44-83FBEF2C3687}" destId="{775078DD-D749-3A4F-8F18-E04C240BA122}" srcOrd="1" destOrd="0" presId="urn:microsoft.com/office/officeart/2005/8/layout/cycle1"/>
    <dgm:cxn modelId="{5FC204C7-A72D-AC4B-B3DC-0ECD4DA74FC1}" type="presParOf" srcId="{6E1D5062-8754-CF49-9E44-83FBEF2C3687}" destId="{97FCBB9B-C5E1-C94C-973B-9719E99CF9C6}" srcOrd="2" destOrd="0" presId="urn:microsoft.com/office/officeart/2005/8/layout/cycle1"/>
    <dgm:cxn modelId="{66D715AC-6B77-E048-AB87-4DAFF5165645}" type="presParOf" srcId="{6E1D5062-8754-CF49-9E44-83FBEF2C3687}" destId="{3E338465-5152-FF4E-9B5A-1032477152E2}" srcOrd="3" destOrd="0" presId="urn:microsoft.com/office/officeart/2005/8/layout/cycle1"/>
    <dgm:cxn modelId="{02092D4F-8644-A84F-B1E6-C30884862B5C}" type="presParOf" srcId="{6E1D5062-8754-CF49-9E44-83FBEF2C3687}" destId="{D2C4C19A-F5E0-3E40-8D76-2510BFC20958}" srcOrd="4" destOrd="0" presId="urn:microsoft.com/office/officeart/2005/8/layout/cycle1"/>
    <dgm:cxn modelId="{B008743D-30B7-E54F-8FBD-7E4BF4C4EEA5}" type="presParOf" srcId="{6E1D5062-8754-CF49-9E44-83FBEF2C3687}" destId="{9E23255F-ABB3-524E-B1D2-10EF88DE6B48}" srcOrd="5" destOrd="0" presId="urn:microsoft.com/office/officeart/2005/8/layout/cycle1"/>
    <dgm:cxn modelId="{C9803F10-630C-0F47-A2A2-F761146BC4AC}" type="presParOf" srcId="{6E1D5062-8754-CF49-9E44-83FBEF2C3687}" destId="{93E4D861-8D3D-F24F-9FCE-0A740AFD9436}" srcOrd="6" destOrd="0" presId="urn:microsoft.com/office/officeart/2005/8/layout/cycle1"/>
    <dgm:cxn modelId="{A030BE56-1DAF-3D43-AE3E-56303DF9BF3D}" type="presParOf" srcId="{6E1D5062-8754-CF49-9E44-83FBEF2C3687}" destId="{B04AC60F-5980-C949-8C6E-89374E4FC39F}" srcOrd="7" destOrd="0" presId="urn:microsoft.com/office/officeart/2005/8/layout/cycle1"/>
    <dgm:cxn modelId="{B51D51F9-EE91-3942-8DD5-B33DE4857714}" type="presParOf" srcId="{6E1D5062-8754-CF49-9E44-83FBEF2C3687}" destId="{3C50E860-D883-5946-8890-BFBB39C4BC62}" srcOrd="8" destOrd="0" presId="urn:microsoft.com/office/officeart/2005/8/layout/cycle1"/>
    <dgm:cxn modelId="{69190A50-EC22-514F-9E2C-FA7D67AAE48C}" type="presParOf" srcId="{6E1D5062-8754-CF49-9E44-83FBEF2C3687}" destId="{DC50A44A-C1C1-8245-8371-107FAB4193C7}" srcOrd="9" destOrd="0" presId="urn:microsoft.com/office/officeart/2005/8/layout/cycle1"/>
    <dgm:cxn modelId="{1C029A03-9EE5-7A42-B098-C9EC688FAA21}" type="presParOf" srcId="{6E1D5062-8754-CF49-9E44-83FBEF2C3687}" destId="{40792D5C-00CD-3942-91EB-B6365C7716F1}" srcOrd="10" destOrd="0" presId="urn:microsoft.com/office/officeart/2005/8/layout/cycle1"/>
    <dgm:cxn modelId="{D0F90F9C-0BE9-C648-86BE-9C67C31BAF5B}" type="presParOf" srcId="{6E1D5062-8754-CF49-9E44-83FBEF2C3687}" destId="{7FD44D77-AF39-3E4F-9C87-082CB10AE54A}" srcOrd="11" destOrd="0" presId="urn:microsoft.com/office/officeart/2005/8/layout/cycle1"/>
    <dgm:cxn modelId="{3594B0CE-0FAE-C741-A54C-657756A9FE60}" type="presParOf" srcId="{6E1D5062-8754-CF49-9E44-83FBEF2C3687}" destId="{33B45CD4-60A5-8C44-AF3F-E824907BA305}" srcOrd="12" destOrd="0" presId="urn:microsoft.com/office/officeart/2005/8/layout/cycle1"/>
    <dgm:cxn modelId="{3A1E3EE2-EAAB-1B4D-9F07-44DC53B08636}" type="presParOf" srcId="{6E1D5062-8754-CF49-9E44-83FBEF2C3687}" destId="{2D20F1FD-63B7-A649-A20C-70BE9B221551}" srcOrd="13" destOrd="0" presId="urn:microsoft.com/office/officeart/2005/8/layout/cycle1"/>
    <dgm:cxn modelId="{E7E16E13-3E48-0440-A2DE-F2747D328E50}" type="presParOf" srcId="{6E1D5062-8754-CF49-9E44-83FBEF2C3687}" destId="{7046E214-7655-564F-AAD2-9EC52FD390FD}" srcOrd="14" destOrd="0" presId="urn:microsoft.com/office/officeart/2005/8/layout/cycle1"/>
    <dgm:cxn modelId="{E032A0FD-DE7F-6747-84F8-E0B8DB4F0552}" type="presParOf" srcId="{6E1D5062-8754-CF49-9E44-83FBEF2C3687}" destId="{4074DF6A-5D96-8B4A-9826-043B32C99C7B}" srcOrd="15" destOrd="0" presId="urn:microsoft.com/office/officeart/2005/8/layout/cycle1"/>
    <dgm:cxn modelId="{6A863B81-831E-D541-B9F7-CB08C906D3FF}" type="presParOf" srcId="{6E1D5062-8754-CF49-9E44-83FBEF2C3687}" destId="{6F4822D8-04F6-6C49-AD88-DA1CA5AD1499}" srcOrd="16" destOrd="0" presId="urn:microsoft.com/office/officeart/2005/8/layout/cycle1"/>
    <dgm:cxn modelId="{EB26CB39-02AA-9C45-900E-41CE5963C418}" type="presParOf" srcId="{6E1D5062-8754-CF49-9E44-83FBEF2C3687}" destId="{15099A1A-90B4-1147-8E48-45C0DA9A50EB}" srcOrd="17" destOrd="0" presId="urn:microsoft.com/office/officeart/2005/8/layout/cycle1"/>
    <dgm:cxn modelId="{6493BCEA-A733-1141-A1ED-DFDB742FFF5A}" type="presParOf" srcId="{6E1D5062-8754-CF49-9E44-83FBEF2C3687}" destId="{A0016EC1-05CD-3746-9493-C575BF39A947}" srcOrd="18" destOrd="0" presId="urn:microsoft.com/office/officeart/2005/8/layout/cycle1"/>
    <dgm:cxn modelId="{39A486CD-6C34-9249-AFB8-8036FF16B4A5}" type="presParOf" srcId="{6E1D5062-8754-CF49-9E44-83FBEF2C3687}" destId="{5358B974-350A-B040-A708-58F26937ECBC}" srcOrd="19" destOrd="0" presId="urn:microsoft.com/office/officeart/2005/8/layout/cycle1"/>
    <dgm:cxn modelId="{48E41C8B-C5FD-3A43-A1BF-1654A9C5F984}" type="presParOf" srcId="{6E1D5062-8754-CF49-9E44-83FBEF2C3687}" destId="{EB3F6F9E-31C6-DA43-AD45-F1531487DD6C}" srcOrd="20"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6D907D-91DF-B441-9B66-9485BF347E86}" type="doc">
      <dgm:prSet loTypeId="urn:microsoft.com/office/officeart/2008/layout/HorizontalMultiLevelHierarchy" loCatId="" qsTypeId="urn:microsoft.com/office/officeart/2005/8/quickstyle/simple1" qsCatId="simple" csTypeId="urn:microsoft.com/office/officeart/2005/8/colors/accent1_2" csCatId="accent1" phldr="1"/>
      <dgm:spPr/>
      <dgm:t>
        <a:bodyPr/>
        <a:lstStyle/>
        <a:p>
          <a:endParaRPr lang="en-US"/>
        </a:p>
      </dgm:t>
    </dgm:pt>
    <dgm:pt modelId="{9A081F4F-1856-9E48-9A4F-C89241AD310F}">
      <dgm:prSet phldrT="[Text]" custT="1"/>
      <dgm:spPr>
        <a:solidFill>
          <a:srgbClr val="43B02A"/>
        </a:solidFill>
        <a:ln>
          <a:noFill/>
        </a:ln>
      </dgm:spPr>
      <dgm:t>
        <a:bodyPr/>
        <a:lstStyle/>
        <a:p>
          <a:r>
            <a:rPr lang="en-US" sz="3000" dirty="0"/>
            <a:t>Noncompliance</a:t>
          </a:r>
        </a:p>
      </dgm:t>
    </dgm:pt>
    <dgm:pt modelId="{03B67C81-77A2-D548-A517-E43E4828D21A}" type="parTrans" cxnId="{87745BBA-759B-7A4B-AB39-0F1DE2BA6DD0}">
      <dgm:prSet/>
      <dgm:spPr/>
      <dgm:t>
        <a:bodyPr/>
        <a:lstStyle/>
        <a:p>
          <a:endParaRPr lang="en-US"/>
        </a:p>
      </dgm:t>
    </dgm:pt>
    <dgm:pt modelId="{B28A2A3C-FB42-6F4B-860B-B6BA5824547F}" type="sibTrans" cxnId="{87745BBA-759B-7A4B-AB39-0F1DE2BA6DD0}">
      <dgm:prSet/>
      <dgm:spPr/>
      <dgm:t>
        <a:bodyPr/>
        <a:lstStyle/>
        <a:p>
          <a:endParaRPr lang="en-US"/>
        </a:p>
      </dgm:t>
    </dgm:pt>
    <dgm:pt modelId="{860B51CB-9D6D-3B4E-8EEC-78AA28F64F6B}">
      <dgm:prSet phldrT="[Text]" custT="1"/>
      <dgm:spPr>
        <a:solidFill>
          <a:schemeClr val="tx1"/>
        </a:solidFill>
        <a:ln>
          <a:noFill/>
        </a:ln>
      </dgm:spPr>
      <dgm:t>
        <a:bodyPr/>
        <a:lstStyle/>
        <a:p>
          <a:r>
            <a:rPr lang="en-US" sz="1600" dirty="0"/>
            <a:t>Upcoding</a:t>
          </a:r>
        </a:p>
      </dgm:t>
    </dgm:pt>
    <dgm:pt modelId="{83FB7E05-8752-F94D-B2AF-B017C3D20B3D}" type="parTrans" cxnId="{098294D9-6EAC-0741-9F01-C63DBE6A5A9B}">
      <dgm:prSet>
        <dgm:style>
          <a:lnRef idx="1">
            <a:schemeClr val="dk1"/>
          </a:lnRef>
          <a:fillRef idx="0">
            <a:schemeClr val="dk1"/>
          </a:fillRef>
          <a:effectRef idx="0">
            <a:schemeClr val="dk1"/>
          </a:effectRef>
          <a:fontRef idx="minor">
            <a:schemeClr val="tx1"/>
          </a:fontRef>
        </dgm:style>
      </dgm:prSet>
      <dgm:spPr>
        <a:ln w="28575">
          <a:solidFill>
            <a:srgbClr val="212322"/>
          </a:solidFill>
        </a:ln>
      </dgm:spPr>
      <dgm:t>
        <a:bodyPr/>
        <a:lstStyle/>
        <a:p>
          <a:endParaRPr lang="en-US" dirty="0"/>
        </a:p>
      </dgm:t>
    </dgm:pt>
    <dgm:pt modelId="{0238B68C-F314-2E41-8D68-F878B625925F}" type="sibTrans" cxnId="{098294D9-6EAC-0741-9F01-C63DBE6A5A9B}">
      <dgm:prSet/>
      <dgm:spPr/>
      <dgm:t>
        <a:bodyPr/>
        <a:lstStyle/>
        <a:p>
          <a:endParaRPr lang="en-US"/>
        </a:p>
      </dgm:t>
    </dgm:pt>
    <dgm:pt modelId="{A45B9617-461F-F84F-A67E-7EB7F8535417}">
      <dgm:prSet phldrT="[Text]" custT="1"/>
      <dgm:spPr>
        <a:solidFill>
          <a:schemeClr val="tx1">
            <a:lumMod val="75000"/>
            <a:lumOff val="25000"/>
          </a:schemeClr>
        </a:solidFill>
        <a:ln>
          <a:noFill/>
        </a:ln>
      </dgm:spPr>
      <dgm:t>
        <a:bodyPr/>
        <a:lstStyle/>
        <a:p>
          <a:r>
            <a:rPr lang="en-US" sz="1600" dirty="0"/>
            <a:t>Fraud, waste and abuse</a:t>
          </a:r>
        </a:p>
      </dgm:t>
    </dgm:pt>
    <dgm:pt modelId="{D13CB10D-E714-D044-AF76-0D2BD8CBBE33}" type="parTrans" cxnId="{2E6E34E9-05BB-064D-84E6-C06329D90806}">
      <dgm:prSet>
        <dgm:style>
          <a:lnRef idx="1">
            <a:schemeClr val="dk1"/>
          </a:lnRef>
          <a:fillRef idx="0">
            <a:schemeClr val="dk1"/>
          </a:fillRef>
          <a:effectRef idx="0">
            <a:schemeClr val="dk1"/>
          </a:effectRef>
          <a:fontRef idx="minor">
            <a:schemeClr val="tx1"/>
          </a:fontRef>
        </dgm:style>
      </dgm:prSet>
      <dgm:spPr>
        <a:ln w="28575">
          <a:solidFill>
            <a:srgbClr val="212322"/>
          </a:solidFill>
        </a:ln>
      </dgm:spPr>
      <dgm:t>
        <a:bodyPr/>
        <a:lstStyle/>
        <a:p>
          <a:endParaRPr lang="en-US" dirty="0"/>
        </a:p>
      </dgm:t>
    </dgm:pt>
    <dgm:pt modelId="{C44294F7-5C86-A046-A56E-7A51D92C646D}" type="sibTrans" cxnId="{2E6E34E9-05BB-064D-84E6-C06329D90806}">
      <dgm:prSet/>
      <dgm:spPr/>
      <dgm:t>
        <a:bodyPr/>
        <a:lstStyle/>
        <a:p>
          <a:endParaRPr lang="en-US"/>
        </a:p>
      </dgm:t>
    </dgm:pt>
    <dgm:pt modelId="{30B2DF04-B72F-5D44-AAC1-FE4CBEF62254}">
      <dgm:prSet phldrT="[Text]" custT="1"/>
      <dgm:spPr>
        <a:solidFill>
          <a:schemeClr val="bg1">
            <a:lumMod val="50000"/>
          </a:schemeClr>
        </a:solidFill>
        <a:ln>
          <a:noFill/>
        </a:ln>
      </dgm:spPr>
      <dgm:t>
        <a:bodyPr/>
        <a:lstStyle/>
        <a:p>
          <a:r>
            <a:rPr lang="en-US" sz="1600" dirty="0"/>
            <a:t>Unbundling claims</a:t>
          </a:r>
        </a:p>
      </dgm:t>
    </dgm:pt>
    <dgm:pt modelId="{61B02A90-3EA5-9748-B0EF-F76FD8416C36}" type="parTrans" cxnId="{203396FE-127D-474F-B758-DA2D4081CD70}">
      <dgm:prSet>
        <dgm:style>
          <a:lnRef idx="1">
            <a:schemeClr val="dk1"/>
          </a:lnRef>
          <a:fillRef idx="0">
            <a:schemeClr val="dk1"/>
          </a:fillRef>
          <a:effectRef idx="0">
            <a:schemeClr val="dk1"/>
          </a:effectRef>
          <a:fontRef idx="minor">
            <a:schemeClr val="tx1"/>
          </a:fontRef>
        </dgm:style>
      </dgm:prSet>
      <dgm:spPr>
        <a:ln w="28575"/>
      </dgm:spPr>
      <dgm:t>
        <a:bodyPr/>
        <a:lstStyle/>
        <a:p>
          <a:endParaRPr lang="en-US" dirty="0"/>
        </a:p>
      </dgm:t>
    </dgm:pt>
    <dgm:pt modelId="{3DE50E7B-AAB6-514D-B9F7-9DD54F03DED8}" type="sibTrans" cxnId="{203396FE-127D-474F-B758-DA2D4081CD70}">
      <dgm:prSet/>
      <dgm:spPr/>
      <dgm:t>
        <a:bodyPr/>
        <a:lstStyle/>
        <a:p>
          <a:endParaRPr lang="en-US"/>
        </a:p>
      </dgm:t>
    </dgm:pt>
    <dgm:pt modelId="{16B0E0E2-4751-DF4D-ACF0-2702B279110B}">
      <dgm:prSet custT="1"/>
      <dgm:spPr>
        <a:solidFill>
          <a:schemeClr val="tx1"/>
        </a:solidFill>
        <a:ln>
          <a:noFill/>
        </a:ln>
      </dgm:spPr>
      <dgm:t>
        <a:bodyPr/>
        <a:lstStyle/>
        <a:p>
          <a:r>
            <a:rPr lang="en-US" sz="1600" dirty="0"/>
            <a:t>Failing to fully and honestly </a:t>
          </a:r>
          <a:br>
            <a:rPr lang="en-US" sz="1600" dirty="0"/>
          </a:br>
          <a:r>
            <a:rPr lang="en-US" sz="1600" dirty="0"/>
            <a:t>cooperate in investigations</a:t>
          </a:r>
        </a:p>
      </dgm:t>
    </dgm:pt>
    <dgm:pt modelId="{8B97ECA4-3EF5-4341-8F12-7E520A110056}" type="parTrans" cxnId="{2DFC786B-C94A-7246-8A23-CC92F0927C33}">
      <dgm:prSet>
        <dgm:style>
          <a:lnRef idx="1">
            <a:schemeClr val="dk1"/>
          </a:lnRef>
          <a:fillRef idx="0">
            <a:schemeClr val="dk1"/>
          </a:fillRef>
          <a:effectRef idx="0">
            <a:schemeClr val="dk1"/>
          </a:effectRef>
          <a:fontRef idx="minor">
            <a:schemeClr val="tx1"/>
          </a:fontRef>
        </dgm:style>
      </dgm:prSet>
      <dgm:spPr>
        <a:ln w="28575">
          <a:solidFill>
            <a:srgbClr val="212322"/>
          </a:solidFill>
        </a:ln>
      </dgm:spPr>
      <dgm:t>
        <a:bodyPr/>
        <a:lstStyle/>
        <a:p>
          <a:endParaRPr lang="en-US" dirty="0"/>
        </a:p>
      </dgm:t>
    </dgm:pt>
    <dgm:pt modelId="{26E1582D-374D-7E4A-9C30-50BD8FE347D9}" type="sibTrans" cxnId="{2DFC786B-C94A-7246-8A23-CC92F0927C33}">
      <dgm:prSet/>
      <dgm:spPr/>
      <dgm:t>
        <a:bodyPr/>
        <a:lstStyle/>
        <a:p>
          <a:endParaRPr lang="en-US"/>
        </a:p>
      </dgm:t>
    </dgm:pt>
    <dgm:pt modelId="{FF36714E-321B-E846-BCF5-41362B9964AC}">
      <dgm:prSet custT="1"/>
      <dgm:spPr>
        <a:solidFill>
          <a:schemeClr val="tx1">
            <a:lumMod val="75000"/>
            <a:lumOff val="25000"/>
          </a:schemeClr>
        </a:solidFill>
        <a:ln>
          <a:noFill/>
        </a:ln>
      </dgm:spPr>
      <dgm:t>
        <a:bodyPr/>
        <a:lstStyle/>
        <a:p>
          <a:r>
            <a:rPr lang="en-US" sz="1600" dirty="0"/>
            <a:t>Waiving copays for </a:t>
          </a:r>
          <a:br>
            <a:rPr lang="en-US" sz="1600" dirty="0"/>
          </a:br>
          <a:r>
            <a:rPr lang="en-US" sz="1600" dirty="0"/>
            <a:t>patient appointments</a:t>
          </a:r>
        </a:p>
      </dgm:t>
    </dgm:pt>
    <dgm:pt modelId="{4A86CF6F-662F-2747-B1C6-EC682C3D0F76}" type="parTrans" cxnId="{5261050D-C3A6-7A48-9CC0-23895C5C1C02}">
      <dgm:prSet>
        <dgm:style>
          <a:lnRef idx="1">
            <a:schemeClr val="dk1"/>
          </a:lnRef>
          <a:fillRef idx="0">
            <a:schemeClr val="dk1"/>
          </a:fillRef>
          <a:effectRef idx="0">
            <a:schemeClr val="dk1"/>
          </a:effectRef>
          <a:fontRef idx="minor">
            <a:schemeClr val="tx1"/>
          </a:fontRef>
        </dgm:style>
      </dgm:prSet>
      <dgm:spPr>
        <a:ln w="28575"/>
      </dgm:spPr>
      <dgm:t>
        <a:bodyPr/>
        <a:lstStyle/>
        <a:p>
          <a:endParaRPr lang="en-US" dirty="0"/>
        </a:p>
      </dgm:t>
    </dgm:pt>
    <dgm:pt modelId="{1A4DDE8D-F969-5949-AC1E-74FC9E6272E6}" type="sibTrans" cxnId="{5261050D-C3A6-7A48-9CC0-23895C5C1C02}">
      <dgm:prSet/>
      <dgm:spPr/>
      <dgm:t>
        <a:bodyPr/>
        <a:lstStyle/>
        <a:p>
          <a:endParaRPr lang="en-US"/>
        </a:p>
      </dgm:t>
    </dgm:pt>
    <dgm:pt modelId="{46AC66AC-7E8D-DB43-A6E0-86F6E533F4C4}">
      <dgm:prSet custT="1"/>
      <dgm:spPr>
        <a:solidFill>
          <a:schemeClr val="bg1">
            <a:lumMod val="50000"/>
          </a:schemeClr>
        </a:solidFill>
        <a:ln>
          <a:noFill/>
        </a:ln>
      </dgm:spPr>
      <dgm:t>
        <a:bodyPr/>
        <a:lstStyle/>
        <a:p>
          <a:r>
            <a:rPr lang="en-US" sz="1600" dirty="0"/>
            <a:t>Neglect</a:t>
          </a:r>
        </a:p>
      </dgm:t>
    </dgm:pt>
    <dgm:pt modelId="{C352FB1F-27A5-E54A-BCEB-3FD0687BCE45}" type="parTrans" cxnId="{3D39056D-79C3-684B-8A17-2557176A93B0}">
      <dgm:prSet>
        <dgm:style>
          <a:lnRef idx="1">
            <a:schemeClr val="dk1"/>
          </a:lnRef>
          <a:fillRef idx="0">
            <a:schemeClr val="dk1"/>
          </a:fillRef>
          <a:effectRef idx="0">
            <a:schemeClr val="dk1"/>
          </a:effectRef>
          <a:fontRef idx="minor">
            <a:schemeClr val="tx1"/>
          </a:fontRef>
        </dgm:style>
      </dgm:prSet>
      <dgm:spPr>
        <a:ln w="28575"/>
      </dgm:spPr>
      <dgm:t>
        <a:bodyPr/>
        <a:lstStyle/>
        <a:p>
          <a:endParaRPr lang="en-US" dirty="0"/>
        </a:p>
      </dgm:t>
    </dgm:pt>
    <dgm:pt modelId="{C39CAFFA-27CD-9B43-BF50-3654D6A952E0}" type="sibTrans" cxnId="{3D39056D-79C3-684B-8A17-2557176A93B0}">
      <dgm:prSet/>
      <dgm:spPr/>
      <dgm:t>
        <a:bodyPr/>
        <a:lstStyle/>
        <a:p>
          <a:endParaRPr lang="en-US"/>
        </a:p>
      </dgm:t>
    </dgm:pt>
    <dgm:pt modelId="{3B5BF23F-3C3E-0642-82C9-DC1E55B0FFB6}">
      <dgm:prSet/>
      <dgm:spPr>
        <a:solidFill>
          <a:schemeClr val="tx1"/>
        </a:solidFill>
        <a:ln>
          <a:noFill/>
        </a:ln>
      </dgm:spPr>
      <dgm:t>
        <a:bodyPr/>
        <a:lstStyle/>
        <a:p>
          <a:r>
            <a:rPr lang="en-US" dirty="0"/>
            <a:t>Paying or accepting a referral </a:t>
          </a:r>
          <a:br>
            <a:rPr lang="en-US" dirty="0"/>
          </a:br>
          <a:r>
            <a:rPr lang="en-US" dirty="0"/>
            <a:t>fee for any federal or state health </a:t>
          </a:r>
          <a:br>
            <a:rPr lang="en-US" dirty="0"/>
          </a:br>
          <a:r>
            <a:rPr lang="en-US" dirty="0"/>
            <a:t>care program patient referral</a:t>
          </a:r>
        </a:p>
      </dgm:t>
    </dgm:pt>
    <dgm:pt modelId="{B1AB449D-A69F-FC46-83AD-3B67525389D3}" type="parTrans" cxnId="{48C59B9E-98F1-5148-B8A5-F021268610EB}">
      <dgm:prSet>
        <dgm:style>
          <a:lnRef idx="1">
            <a:schemeClr val="dk1"/>
          </a:lnRef>
          <a:fillRef idx="0">
            <a:schemeClr val="dk1"/>
          </a:fillRef>
          <a:effectRef idx="0">
            <a:schemeClr val="dk1"/>
          </a:effectRef>
          <a:fontRef idx="minor">
            <a:schemeClr val="tx1"/>
          </a:fontRef>
        </dgm:style>
      </dgm:prSet>
      <dgm:spPr>
        <a:ln w="28575"/>
      </dgm:spPr>
      <dgm:t>
        <a:bodyPr/>
        <a:lstStyle/>
        <a:p>
          <a:endParaRPr lang="en-US"/>
        </a:p>
      </dgm:t>
    </dgm:pt>
    <dgm:pt modelId="{03BC03F4-0267-7844-900B-2C0AAA8A8BB1}" type="sibTrans" cxnId="{48C59B9E-98F1-5148-B8A5-F021268610EB}">
      <dgm:prSet/>
      <dgm:spPr/>
      <dgm:t>
        <a:bodyPr/>
        <a:lstStyle/>
        <a:p>
          <a:endParaRPr lang="en-US"/>
        </a:p>
      </dgm:t>
    </dgm:pt>
    <dgm:pt modelId="{0AEA9E4E-407F-014E-84EB-56849FFA7C63}" type="pres">
      <dgm:prSet presAssocID="{656D907D-91DF-B441-9B66-9485BF347E86}" presName="Name0" presStyleCnt="0">
        <dgm:presLayoutVars>
          <dgm:chPref val="1"/>
          <dgm:dir/>
          <dgm:animOne val="branch"/>
          <dgm:animLvl val="lvl"/>
          <dgm:resizeHandles val="exact"/>
        </dgm:presLayoutVars>
      </dgm:prSet>
      <dgm:spPr/>
    </dgm:pt>
    <dgm:pt modelId="{D42CE2C6-B312-3949-9029-2E9DA3675C70}" type="pres">
      <dgm:prSet presAssocID="{9A081F4F-1856-9E48-9A4F-C89241AD310F}" presName="root1" presStyleCnt="0"/>
      <dgm:spPr/>
    </dgm:pt>
    <dgm:pt modelId="{3A499E0E-7C23-704C-A4F7-110580C87A51}" type="pres">
      <dgm:prSet presAssocID="{9A081F4F-1856-9E48-9A4F-C89241AD310F}" presName="LevelOneTextNode" presStyleLbl="node0" presStyleIdx="0" presStyleCnt="1" custAng="0" custLinFactX="-71196" custLinFactNeighborX="-100000">
        <dgm:presLayoutVars>
          <dgm:chPref val="3"/>
        </dgm:presLayoutVars>
      </dgm:prSet>
      <dgm:spPr/>
    </dgm:pt>
    <dgm:pt modelId="{378CDA6D-FC58-C144-AD99-69E9F536AF5A}" type="pres">
      <dgm:prSet presAssocID="{9A081F4F-1856-9E48-9A4F-C89241AD310F}" presName="level2hierChild" presStyleCnt="0"/>
      <dgm:spPr/>
    </dgm:pt>
    <dgm:pt modelId="{B069C01F-3A10-8C4A-971E-2A9912E63023}" type="pres">
      <dgm:prSet presAssocID="{83FB7E05-8752-F94D-B2AF-B017C3D20B3D}" presName="conn2-1" presStyleLbl="parChTrans1D2" presStyleIdx="0" presStyleCnt="7"/>
      <dgm:spPr/>
    </dgm:pt>
    <dgm:pt modelId="{EF85E2CD-6398-344C-B0F4-AD87C316BDC9}" type="pres">
      <dgm:prSet presAssocID="{83FB7E05-8752-F94D-B2AF-B017C3D20B3D}" presName="connTx" presStyleLbl="parChTrans1D2" presStyleIdx="0" presStyleCnt="7"/>
      <dgm:spPr/>
    </dgm:pt>
    <dgm:pt modelId="{CFB78984-D285-0040-8772-F050E2FF900A}" type="pres">
      <dgm:prSet presAssocID="{860B51CB-9D6D-3B4E-8EEC-78AA28F64F6B}" presName="root2" presStyleCnt="0"/>
      <dgm:spPr/>
    </dgm:pt>
    <dgm:pt modelId="{ADB2B39C-AF99-FA4F-A423-0AF47BFB545D}" type="pres">
      <dgm:prSet presAssocID="{860B51CB-9D6D-3B4E-8EEC-78AA28F64F6B}" presName="LevelTwoTextNode" presStyleLbl="node2" presStyleIdx="0" presStyleCnt="7" custScaleX="137237">
        <dgm:presLayoutVars>
          <dgm:chPref val="3"/>
        </dgm:presLayoutVars>
      </dgm:prSet>
      <dgm:spPr/>
    </dgm:pt>
    <dgm:pt modelId="{5228CDA2-0CCD-ED4C-A3AC-2D7267270A57}" type="pres">
      <dgm:prSet presAssocID="{860B51CB-9D6D-3B4E-8EEC-78AA28F64F6B}" presName="level3hierChild" presStyleCnt="0"/>
      <dgm:spPr/>
    </dgm:pt>
    <dgm:pt modelId="{D675CDF9-0B95-854B-9499-AD1CCAF44F1E}" type="pres">
      <dgm:prSet presAssocID="{D13CB10D-E714-D044-AF76-0D2BD8CBBE33}" presName="conn2-1" presStyleLbl="parChTrans1D2" presStyleIdx="1" presStyleCnt="7"/>
      <dgm:spPr/>
    </dgm:pt>
    <dgm:pt modelId="{502354E5-559C-B24B-B88A-C8B4323819B0}" type="pres">
      <dgm:prSet presAssocID="{D13CB10D-E714-D044-AF76-0D2BD8CBBE33}" presName="connTx" presStyleLbl="parChTrans1D2" presStyleIdx="1" presStyleCnt="7"/>
      <dgm:spPr/>
    </dgm:pt>
    <dgm:pt modelId="{D9B59367-DC8F-5C4C-AE3E-F4119449A4B6}" type="pres">
      <dgm:prSet presAssocID="{A45B9617-461F-F84F-A67E-7EB7F8535417}" presName="root2" presStyleCnt="0"/>
      <dgm:spPr/>
    </dgm:pt>
    <dgm:pt modelId="{38B7A4E2-3E84-764D-AA4A-022E0CA5B268}" type="pres">
      <dgm:prSet presAssocID="{A45B9617-461F-F84F-A67E-7EB7F8535417}" presName="LevelTwoTextNode" presStyleLbl="node2" presStyleIdx="1" presStyleCnt="7" custScaleX="137237">
        <dgm:presLayoutVars>
          <dgm:chPref val="3"/>
        </dgm:presLayoutVars>
      </dgm:prSet>
      <dgm:spPr/>
    </dgm:pt>
    <dgm:pt modelId="{C8A733B9-D1B2-B94D-A2C4-5B9ADE9978A8}" type="pres">
      <dgm:prSet presAssocID="{A45B9617-461F-F84F-A67E-7EB7F8535417}" presName="level3hierChild" presStyleCnt="0"/>
      <dgm:spPr/>
    </dgm:pt>
    <dgm:pt modelId="{B22145AF-913C-E046-B4B4-3FC14B303D2F}" type="pres">
      <dgm:prSet presAssocID="{61B02A90-3EA5-9748-B0EF-F76FD8416C36}" presName="conn2-1" presStyleLbl="parChTrans1D2" presStyleIdx="2" presStyleCnt="7"/>
      <dgm:spPr/>
    </dgm:pt>
    <dgm:pt modelId="{C0DDD911-A1FF-A04C-95BB-64099E930D08}" type="pres">
      <dgm:prSet presAssocID="{61B02A90-3EA5-9748-B0EF-F76FD8416C36}" presName="connTx" presStyleLbl="parChTrans1D2" presStyleIdx="2" presStyleCnt="7"/>
      <dgm:spPr/>
    </dgm:pt>
    <dgm:pt modelId="{57452965-473E-7A4F-9655-7EF6E936ED42}" type="pres">
      <dgm:prSet presAssocID="{30B2DF04-B72F-5D44-AAC1-FE4CBEF62254}" presName="root2" presStyleCnt="0"/>
      <dgm:spPr/>
    </dgm:pt>
    <dgm:pt modelId="{93C1F715-21EC-D24B-8BE5-2CCC431F01BD}" type="pres">
      <dgm:prSet presAssocID="{30B2DF04-B72F-5D44-AAC1-FE4CBEF62254}" presName="LevelTwoTextNode" presStyleLbl="node2" presStyleIdx="2" presStyleCnt="7" custScaleX="137237">
        <dgm:presLayoutVars>
          <dgm:chPref val="3"/>
        </dgm:presLayoutVars>
      </dgm:prSet>
      <dgm:spPr/>
    </dgm:pt>
    <dgm:pt modelId="{217B6072-B93C-5742-B8CB-6C88CC45834B}" type="pres">
      <dgm:prSet presAssocID="{30B2DF04-B72F-5D44-AAC1-FE4CBEF62254}" presName="level3hierChild" presStyleCnt="0"/>
      <dgm:spPr/>
    </dgm:pt>
    <dgm:pt modelId="{09B8C4CC-A097-7447-A925-DE249C435DD7}" type="pres">
      <dgm:prSet presAssocID="{8B97ECA4-3EF5-4341-8F12-7E520A110056}" presName="conn2-1" presStyleLbl="parChTrans1D2" presStyleIdx="3" presStyleCnt="7"/>
      <dgm:spPr/>
    </dgm:pt>
    <dgm:pt modelId="{7BAB9B66-A8CA-A34C-85FE-32D719C26F92}" type="pres">
      <dgm:prSet presAssocID="{8B97ECA4-3EF5-4341-8F12-7E520A110056}" presName="connTx" presStyleLbl="parChTrans1D2" presStyleIdx="3" presStyleCnt="7"/>
      <dgm:spPr/>
    </dgm:pt>
    <dgm:pt modelId="{2EB9B5F8-C4A6-6D43-9427-3240811D4700}" type="pres">
      <dgm:prSet presAssocID="{16B0E0E2-4751-DF4D-ACF0-2702B279110B}" presName="root2" presStyleCnt="0"/>
      <dgm:spPr/>
    </dgm:pt>
    <dgm:pt modelId="{12793F9B-C461-274F-84C8-FB1A67C31AA9}" type="pres">
      <dgm:prSet presAssocID="{16B0E0E2-4751-DF4D-ACF0-2702B279110B}" presName="LevelTwoTextNode" presStyleLbl="node2" presStyleIdx="3" presStyleCnt="7" custScaleX="137237">
        <dgm:presLayoutVars>
          <dgm:chPref val="3"/>
        </dgm:presLayoutVars>
      </dgm:prSet>
      <dgm:spPr/>
    </dgm:pt>
    <dgm:pt modelId="{08202827-7F86-CE4D-8273-468F5DC68CA5}" type="pres">
      <dgm:prSet presAssocID="{16B0E0E2-4751-DF4D-ACF0-2702B279110B}" presName="level3hierChild" presStyleCnt="0"/>
      <dgm:spPr/>
    </dgm:pt>
    <dgm:pt modelId="{0DCB23F5-150F-934D-845D-7A49548DDB21}" type="pres">
      <dgm:prSet presAssocID="{4A86CF6F-662F-2747-B1C6-EC682C3D0F76}" presName="conn2-1" presStyleLbl="parChTrans1D2" presStyleIdx="4" presStyleCnt="7"/>
      <dgm:spPr/>
    </dgm:pt>
    <dgm:pt modelId="{443F401A-D600-9549-B866-BAFAF90EEFE4}" type="pres">
      <dgm:prSet presAssocID="{4A86CF6F-662F-2747-B1C6-EC682C3D0F76}" presName="connTx" presStyleLbl="parChTrans1D2" presStyleIdx="4" presStyleCnt="7"/>
      <dgm:spPr/>
    </dgm:pt>
    <dgm:pt modelId="{411C2681-F06E-6146-BA70-B404B4F2F9E8}" type="pres">
      <dgm:prSet presAssocID="{FF36714E-321B-E846-BCF5-41362B9964AC}" presName="root2" presStyleCnt="0"/>
      <dgm:spPr/>
    </dgm:pt>
    <dgm:pt modelId="{2D5654C1-75E5-8C42-AB92-A60B9031E37C}" type="pres">
      <dgm:prSet presAssocID="{FF36714E-321B-E846-BCF5-41362B9964AC}" presName="LevelTwoTextNode" presStyleLbl="node2" presStyleIdx="4" presStyleCnt="7" custScaleX="137237">
        <dgm:presLayoutVars>
          <dgm:chPref val="3"/>
        </dgm:presLayoutVars>
      </dgm:prSet>
      <dgm:spPr/>
    </dgm:pt>
    <dgm:pt modelId="{5C3DF219-1B36-8745-9EE9-0EC38199243C}" type="pres">
      <dgm:prSet presAssocID="{FF36714E-321B-E846-BCF5-41362B9964AC}" presName="level3hierChild" presStyleCnt="0"/>
      <dgm:spPr/>
    </dgm:pt>
    <dgm:pt modelId="{B7B20861-1945-4543-BE9B-E09543C04DD3}" type="pres">
      <dgm:prSet presAssocID="{C352FB1F-27A5-E54A-BCEB-3FD0687BCE45}" presName="conn2-1" presStyleLbl="parChTrans1D2" presStyleIdx="5" presStyleCnt="7"/>
      <dgm:spPr/>
    </dgm:pt>
    <dgm:pt modelId="{61684F5F-FF8B-6647-B01A-4914611D9A63}" type="pres">
      <dgm:prSet presAssocID="{C352FB1F-27A5-E54A-BCEB-3FD0687BCE45}" presName="connTx" presStyleLbl="parChTrans1D2" presStyleIdx="5" presStyleCnt="7"/>
      <dgm:spPr/>
    </dgm:pt>
    <dgm:pt modelId="{934AB252-1409-CE4C-9668-F615A2B0B8FF}" type="pres">
      <dgm:prSet presAssocID="{46AC66AC-7E8D-DB43-A6E0-86F6E533F4C4}" presName="root2" presStyleCnt="0"/>
      <dgm:spPr/>
    </dgm:pt>
    <dgm:pt modelId="{3B530645-6943-0842-8F4C-BA84583A9616}" type="pres">
      <dgm:prSet presAssocID="{46AC66AC-7E8D-DB43-A6E0-86F6E533F4C4}" presName="LevelTwoTextNode" presStyleLbl="node2" presStyleIdx="5" presStyleCnt="7" custScaleX="137237">
        <dgm:presLayoutVars>
          <dgm:chPref val="3"/>
        </dgm:presLayoutVars>
      </dgm:prSet>
      <dgm:spPr/>
    </dgm:pt>
    <dgm:pt modelId="{329D63C1-BF2D-5C48-BDF6-FF870AD1551B}" type="pres">
      <dgm:prSet presAssocID="{46AC66AC-7E8D-DB43-A6E0-86F6E533F4C4}" presName="level3hierChild" presStyleCnt="0"/>
      <dgm:spPr/>
    </dgm:pt>
    <dgm:pt modelId="{529029C2-0388-8C48-AB7A-15715ACC44C1}" type="pres">
      <dgm:prSet presAssocID="{B1AB449D-A69F-FC46-83AD-3B67525389D3}" presName="conn2-1" presStyleLbl="parChTrans1D2" presStyleIdx="6" presStyleCnt="7"/>
      <dgm:spPr/>
    </dgm:pt>
    <dgm:pt modelId="{F9F04484-D1D4-EA40-8851-BF7375CD8127}" type="pres">
      <dgm:prSet presAssocID="{B1AB449D-A69F-FC46-83AD-3B67525389D3}" presName="connTx" presStyleLbl="parChTrans1D2" presStyleIdx="6" presStyleCnt="7"/>
      <dgm:spPr/>
    </dgm:pt>
    <dgm:pt modelId="{F6DB32DA-F84C-2049-8CFA-F0B57339E505}" type="pres">
      <dgm:prSet presAssocID="{3B5BF23F-3C3E-0642-82C9-DC1E55B0FFB6}" presName="root2" presStyleCnt="0"/>
      <dgm:spPr/>
    </dgm:pt>
    <dgm:pt modelId="{FE632609-5AAB-6D45-8A91-ADEE702BDF6F}" type="pres">
      <dgm:prSet presAssocID="{3B5BF23F-3C3E-0642-82C9-DC1E55B0FFB6}" presName="LevelTwoTextNode" presStyleLbl="node2" presStyleIdx="6" presStyleCnt="7" custScaleX="137389" custLinFactNeighborX="0">
        <dgm:presLayoutVars>
          <dgm:chPref val="3"/>
        </dgm:presLayoutVars>
      </dgm:prSet>
      <dgm:spPr/>
    </dgm:pt>
    <dgm:pt modelId="{256DEFF9-1735-AB45-8FDD-A949E67D3F4B}" type="pres">
      <dgm:prSet presAssocID="{3B5BF23F-3C3E-0642-82C9-DC1E55B0FFB6}" presName="level3hierChild" presStyleCnt="0"/>
      <dgm:spPr/>
    </dgm:pt>
  </dgm:ptLst>
  <dgm:cxnLst>
    <dgm:cxn modelId="{5261050D-C3A6-7A48-9CC0-23895C5C1C02}" srcId="{9A081F4F-1856-9E48-9A4F-C89241AD310F}" destId="{FF36714E-321B-E846-BCF5-41362B9964AC}" srcOrd="4" destOrd="0" parTransId="{4A86CF6F-662F-2747-B1C6-EC682C3D0F76}" sibTransId="{1A4DDE8D-F969-5949-AC1E-74FC9E6272E6}"/>
    <dgm:cxn modelId="{ED9E9610-4FE5-C346-9551-3A5CB75D83A3}" type="presOf" srcId="{C352FB1F-27A5-E54A-BCEB-3FD0687BCE45}" destId="{B7B20861-1945-4543-BE9B-E09543C04DD3}" srcOrd="0" destOrd="0" presId="urn:microsoft.com/office/officeart/2008/layout/HorizontalMultiLevelHierarchy"/>
    <dgm:cxn modelId="{D0D8F02F-0B01-F848-B2CE-DD0C9AF29295}" type="presOf" srcId="{B1AB449D-A69F-FC46-83AD-3B67525389D3}" destId="{529029C2-0388-8C48-AB7A-15715ACC44C1}" srcOrd="0" destOrd="0" presId="urn:microsoft.com/office/officeart/2008/layout/HorizontalMultiLevelHierarchy"/>
    <dgm:cxn modelId="{9B90533D-F16B-0F40-870E-23A3D7F8FD99}" type="presOf" srcId="{83FB7E05-8752-F94D-B2AF-B017C3D20B3D}" destId="{B069C01F-3A10-8C4A-971E-2A9912E63023}" srcOrd="0" destOrd="0" presId="urn:microsoft.com/office/officeart/2008/layout/HorizontalMultiLevelHierarchy"/>
    <dgm:cxn modelId="{6E1DDB41-7F7C-3746-A759-DA2F17DBE638}" type="presOf" srcId="{9A081F4F-1856-9E48-9A4F-C89241AD310F}" destId="{3A499E0E-7C23-704C-A4F7-110580C87A51}" srcOrd="0" destOrd="0" presId="urn:microsoft.com/office/officeart/2008/layout/HorizontalMultiLevelHierarchy"/>
    <dgm:cxn modelId="{2933845A-8F5F-104C-85BD-8CA7EBC224CC}" type="presOf" srcId="{16B0E0E2-4751-DF4D-ACF0-2702B279110B}" destId="{12793F9B-C461-274F-84C8-FB1A67C31AA9}" srcOrd="0" destOrd="0" presId="urn:microsoft.com/office/officeart/2008/layout/HorizontalMultiLevelHierarchy"/>
    <dgm:cxn modelId="{62CFE95D-B508-CA4E-B97A-3549F0DDAE62}" type="presOf" srcId="{30B2DF04-B72F-5D44-AAC1-FE4CBEF62254}" destId="{93C1F715-21EC-D24B-8BE5-2CCC431F01BD}" srcOrd="0" destOrd="0" presId="urn:microsoft.com/office/officeart/2008/layout/HorizontalMultiLevelHierarchy"/>
    <dgm:cxn modelId="{8A728362-4E88-D84D-B527-627695D405E2}" type="presOf" srcId="{61B02A90-3EA5-9748-B0EF-F76FD8416C36}" destId="{C0DDD911-A1FF-A04C-95BB-64099E930D08}" srcOrd="1" destOrd="0" presId="urn:microsoft.com/office/officeart/2008/layout/HorizontalMultiLevelHierarchy"/>
    <dgm:cxn modelId="{72A28E68-11FF-7541-80D0-91348D73C903}" type="presOf" srcId="{D13CB10D-E714-D044-AF76-0D2BD8CBBE33}" destId="{D675CDF9-0B95-854B-9499-AD1CCAF44F1E}" srcOrd="0" destOrd="0" presId="urn:microsoft.com/office/officeart/2008/layout/HorizontalMultiLevelHierarchy"/>
    <dgm:cxn modelId="{5890676A-03E7-6B46-AB03-46473439273D}" type="presOf" srcId="{3B5BF23F-3C3E-0642-82C9-DC1E55B0FFB6}" destId="{FE632609-5AAB-6D45-8A91-ADEE702BDF6F}" srcOrd="0" destOrd="0" presId="urn:microsoft.com/office/officeart/2008/layout/HorizontalMultiLevelHierarchy"/>
    <dgm:cxn modelId="{2DFC786B-C94A-7246-8A23-CC92F0927C33}" srcId="{9A081F4F-1856-9E48-9A4F-C89241AD310F}" destId="{16B0E0E2-4751-DF4D-ACF0-2702B279110B}" srcOrd="3" destOrd="0" parTransId="{8B97ECA4-3EF5-4341-8F12-7E520A110056}" sibTransId="{26E1582D-374D-7E4A-9C30-50BD8FE347D9}"/>
    <dgm:cxn modelId="{3D39056D-79C3-684B-8A17-2557176A93B0}" srcId="{9A081F4F-1856-9E48-9A4F-C89241AD310F}" destId="{46AC66AC-7E8D-DB43-A6E0-86F6E533F4C4}" srcOrd="5" destOrd="0" parTransId="{C352FB1F-27A5-E54A-BCEB-3FD0687BCE45}" sibTransId="{C39CAFFA-27CD-9B43-BF50-3654D6A952E0}"/>
    <dgm:cxn modelId="{8566EF70-B92C-794F-A74C-1E041A83F63A}" type="presOf" srcId="{860B51CB-9D6D-3B4E-8EEC-78AA28F64F6B}" destId="{ADB2B39C-AF99-FA4F-A423-0AF47BFB545D}" srcOrd="0" destOrd="0" presId="urn:microsoft.com/office/officeart/2008/layout/HorizontalMultiLevelHierarchy"/>
    <dgm:cxn modelId="{254D967D-E65E-C34E-BA7B-4A5F896927D8}" type="presOf" srcId="{83FB7E05-8752-F94D-B2AF-B017C3D20B3D}" destId="{EF85E2CD-6398-344C-B0F4-AD87C316BDC9}" srcOrd="1" destOrd="0" presId="urn:microsoft.com/office/officeart/2008/layout/HorizontalMultiLevelHierarchy"/>
    <dgm:cxn modelId="{16784F7E-0684-1640-8473-0EA5576F38BE}" type="presOf" srcId="{61B02A90-3EA5-9748-B0EF-F76FD8416C36}" destId="{B22145AF-913C-E046-B4B4-3FC14B303D2F}" srcOrd="0" destOrd="0" presId="urn:microsoft.com/office/officeart/2008/layout/HorizontalMultiLevelHierarchy"/>
    <dgm:cxn modelId="{CE04228D-B5C4-D947-9520-800A07F44CFF}" type="presOf" srcId="{656D907D-91DF-B441-9B66-9485BF347E86}" destId="{0AEA9E4E-407F-014E-84EB-56849FFA7C63}" srcOrd="0" destOrd="0" presId="urn:microsoft.com/office/officeart/2008/layout/HorizontalMultiLevelHierarchy"/>
    <dgm:cxn modelId="{0D00FE90-BC7E-2343-BC07-F547CCCCBCC4}" type="presOf" srcId="{4A86CF6F-662F-2747-B1C6-EC682C3D0F76}" destId="{0DCB23F5-150F-934D-845D-7A49548DDB21}" srcOrd="0" destOrd="0" presId="urn:microsoft.com/office/officeart/2008/layout/HorizontalMultiLevelHierarchy"/>
    <dgm:cxn modelId="{CB6DD295-11C6-F445-8A3D-235D303809BD}" type="presOf" srcId="{D13CB10D-E714-D044-AF76-0D2BD8CBBE33}" destId="{502354E5-559C-B24B-B88A-C8B4323819B0}" srcOrd="1" destOrd="0" presId="urn:microsoft.com/office/officeart/2008/layout/HorizontalMultiLevelHierarchy"/>
    <dgm:cxn modelId="{48C59B9E-98F1-5148-B8A5-F021268610EB}" srcId="{9A081F4F-1856-9E48-9A4F-C89241AD310F}" destId="{3B5BF23F-3C3E-0642-82C9-DC1E55B0FFB6}" srcOrd="6" destOrd="0" parTransId="{B1AB449D-A69F-FC46-83AD-3B67525389D3}" sibTransId="{03BC03F4-0267-7844-900B-2C0AAA8A8BB1}"/>
    <dgm:cxn modelId="{CA45B7B6-3CCA-E243-B39E-A04E673071C8}" type="presOf" srcId="{B1AB449D-A69F-FC46-83AD-3B67525389D3}" destId="{F9F04484-D1D4-EA40-8851-BF7375CD8127}" srcOrd="1" destOrd="0" presId="urn:microsoft.com/office/officeart/2008/layout/HorizontalMultiLevelHierarchy"/>
    <dgm:cxn modelId="{01D70BB9-3299-D341-B6EB-B8DC4AC90F50}" type="presOf" srcId="{8B97ECA4-3EF5-4341-8F12-7E520A110056}" destId="{09B8C4CC-A097-7447-A925-DE249C435DD7}" srcOrd="0" destOrd="0" presId="urn:microsoft.com/office/officeart/2008/layout/HorizontalMultiLevelHierarchy"/>
    <dgm:cxn modelId="{87745BBA-759B-7A4B-AB39-0F1DE2BA6DD0}" srcId="{656D907D-91DF-B441-9B66-9485BF347E86}" destId="{9A081F4F-1856-9E48-9A4F-C89241AD310F}" srcOrd="0" destOrd="0" parTransId="{03B67C81-77A2-D548-A517-E43E4828D21A}" sibTransId="{B28A2A3C-FB42-6F4B-860B-B6BA5824547F}"/>
    <dgm:cxn modelId="{278BD2BA-D7B4-814B-A416-EB88A5C0A1E0}" type="presOf" srcId="{8B97ECA4-3EF5-4341-8F12-7E520A110056}" destId="{7BAB9B66-A8CA-A34C-85FE-32D719C26F92}" srcOrd="1" destOrd="0" presId="urn:microsoft.com/office/officeart/2008/layout/HorizontalMultiLevelHierarchy"/>
    <dgm:cxn modelId="{9F350CC1-049A-584B-80BD-0F015F34764A}" type="presOf" srcId="{4A86CF6F-662F-2747-B1C6-EC682C3D0F76}" destId="{443F401A-D600-9549-B866-BAFAF90EEFE4}" srcOrd="1" destOrd="0" presId="urn:microsoft.com/office/officeart/2008/layout/HorizontalMultiLevelHierarchy"/>
    <dgm:cxn modelId="{395961C7-CB21-A44F-95A3-7239113F9E93}" type="presOf" srcId="{C352FB1F-27A5-E54A-BCEB-3FD0687BCE45}" destId="{61684F5F-FF8B-6647-B01A-4914611D9A63}" srcOrd="1" destOrd="0" presId="urn:microsoft.com/office/officeart/2008/layout/HorizontalMultiLevelHierarchy"/>
    <dgm:cxn modelId="{ADBF4FD7-0611-5C4B-BBD5-F3C51BEE5712}" type="presOf" srcId="{FF36714E-321B-E846-BCF5-41362B9964AC}" destId="{2D5654C1-75E5-8C42-AB92-A60B9031E37C}" srcOrd="0" destOrd="0" presId="urn:microsoft.com/office/officeart/2008/layout/HorizontalMultiLevelHierarchy"/>
    <dgm:cxn modelId="{098294D9-6EAC-0741-9F01-C63DBE6A5A9B}" srcId="{9A081F4F-1856-9E48-9A4F-C89241AD310F}" destId="{860B51CB-9D6D-3B4E-8EEC-78AA28F64F6B}" srcOrd="0" destOrd="0" parTransId="{83FB7E05-8752-F94D-B2AF-B017C3D20B3D}" sibTransId="{0238B68C-F314-2E41-8D68-F878B625925F}"/>
    <dgm:cxn modelId="{A109A4DB-B0DC-BA45-A6B2-A9BB5EA9FFAD}" type="presOf" srcId="{46AC66AC-7E8D-DB43-A6E0-86F6E533F4C4}" destId="{3B530645-6943-0842-8F4C-BA84583A9616}" srcOrd="0" destOrd="0" presId="urn:microsoft.com/office/officeart/2008/layout/HorizontalMultiLevelHierarchy"/>
    <dgm:cxn modelId="{2E6E34E9-05BB-064D-84E6-C06329D90806}" srcId="{9A081F4F-1856-9E48-9A4F-C89241AD310F}" destId="{A45B9617-461F-F84F-A67E-7EB7F8535417}" srcOrd="1" destOrd="0" parTransId="{D13CB10D-E714-D044-AF76-0D2BD8CBBE33}" sibTransId="{C44294F7-5C86-A046-A56E-7A51D92C646D}"/>
    <dgm:cxn modelId="{DA9D8BFA-D217-9F47-87EF-81D85E7C7034}" type="presOf" srcId="{A45B9617-461F-F84F-A67E-7EB7F8535417}" destId="{38B7A4E2-3E84-764D-AA4A-022E0CA5B268}" srcOrd="0" destOrd="0" presId="urn:microsoft.com/office/officeart/2008/layout/HorizontalMultiLevelHierarchy"/>
    <dgm:cxn modelId="{203396FE-127D-474F-B758-DA2D4081CD70}" srcId="{9A081F4F-1856-9E48-9A4F-C89241AD310F}" destId="{30B2DF04-B72F-5D44-AAC1-FE4CBEF62254}" srcOrd="2" destOrd="0" parTransId="{61B02A90-3EA5-9748-B0EF-F76FD8416C36}" sibTransId="{3DE50E7B-AAB6-514D-B9F7-9DD54F03DED8}"/>
    <dgm:cxn modelId="{919E9464-F464-7447-BB5C-33D6A130F60C}" type="presParOf" srcId="{0AEA9E4E-407F-014E-84EB-56849FFA7C63}" destId="{D42CE2C6-B312-3949-9029-2E9DA3675C70}" srcOrd="0" destOrd="0" presId="urn:microsoft.com/office/officeart/2008/layout/HorizontalMultiLevelHierarchy"/>
    <dgm:cxn modelId="{999BD2AA-D2A4-854F-8FCE-27DC242512C7}" type="presParOf" srcId="{D42CE2C6-B312-3949-9029-2E9DA3675C70}" destId="{3A499E0E-7C23-704C-A4F7-110580C87A51}" srcOrd="0" destOrd="0" presId="urn:microsoft.com/office/officeart/2008/layout/HorizontalMultiLevelHierarchy"/>
    <dgm:cxn modelId="{D44C5E1B-4659-664F-AAD0-093C2DC16090}" type="presParOf" srcId="{D42CE2C6-B312-3949-9029-2E9DA3675C70}" destId="{378CDA6D-FC58-C144-AD99-69E9F536AF5A}" srcOrd="1" destOrd="0" presId="urn:microsoft.com/office/officeart/2008/layout/HorizontalMultiLevelHierarchy"/>
    <dgm:cxn modelId="{C14BCA93-55FA-F847-A774-AE11F9C17188}" type="presParOf" srcId="{378CDA6D-FC58-C144-AD99-69E9F536AF5A}" destId="{B069C01F-3A10-8C4A-971E-2A9912E63023}" srcOrd="0" destOrd="0" presId="urn:microsoft.com/office/officeart/2008/layout/HorizontalMultiLevelHierarchy"/>
    <dgm:cxn modelId="{13A0CC4C-80A8-E044-9883-63D12A03C52D}" type="presParOf" srcId="{B069C01F-3A10-8C4A-971E-2A9912E63023}" destId="{EF85E2CD-6398-344C-B0F4-AD87C316BDC9}" srcOrd="0" destOrd="0" presId="urn:microsoft.com/office/officeart/2008/layout/HorizontalMultiLevelHierarchy"/>
    <dgm:cxn modelId="{4B330E9B-5D43-384F-81A8-DA931662648B}" type="presParOf" srcId="{378CDA6D-FC58-C144-AD99-69E9F536AF5A}" destId="{CFB78984-D285-0040-8772-F050E2FF900A}" srcOrd="1" destOrd="0" presId="urn:microsoft.com/office/officeart/2008/layout/HorizontalMultiLevelHierarchy"/>
    <dgm:cxn modelId="{05A46693-A3FE-204A-8683-3F0DE68D3B6B}" type="presParOf" srcId="{CFB78984-D285-0040-8772-F050E2FF900A}" destId="{ADB2B39C-AF99-FA4F-A423-0AF47BFB545D}" srcOrd="0" destOrd="0" presId="urn:microsoft.com/office/officeart/2008/layout/HorizontalMultiLevelHierarchy"/>
    <dgm:cxn modelId="{DE6A5A58-612B-B148-AF14-B40D838B5836}" type="presParOf" srcId="{CFB78984-D285-0040-8772-F050E2FF900A}" destId="{5228CDA2-0CCD-ED4C-A3AC-2D7267270A57}" srcOrd="1" destOrd="0" presId="urn:microsoft.com/office/officeart/2008/layout/HorizontalMultiLevelHierarchy"/>
    <dgm:cxn modelId="{64DC0E46-DF09-324F-B88D-6065E686E550}" type="presParOf" srcId="{378CDA6D-FC58-C144-AD99-69E9F536AF5A}" destId="{D675CDF9-0B95-854B-9499-AD1CCAF44F1E}" srcOrd="2" destOrd="0" presId="urn:microsoft.com/office/officeart/2008/layout/HorizontalMultiLevelHierarchy"/>
    <dgm:cxn modelId="{400A182F-E214-6E4B-A600-EA6AEA8F5080}" type="presParOf" srcId="{D675CDF9-0B95-854B-9499-AD1CCAF44F1E}" destId="{502354E5-559C-B24B-B88A-C8B4323819B0}" srcOrd="0" destOrd="0" presId="urn:microsoft.com/office/officeart/2008/layout/HorizontalMultiLevelHierarchy"/>
    <dgm:cxn modelId="{2FA9B914-FED9-2948-8D7A-A13EE66356E1}" type="presParOf" srcId="{378CDA6D-FC58-C144-AD99-69E9F536AF5A}" destId="{D9B59367-DC8F-5C4C-AE3E-F4119449A4B6}" srcOrd="3" destOrd="0" presId="urn:microsoft.com/office/officeart/2008/layout/HorizontalMultiLevelHierarchy"/>
    <dgm:cxn modelId="{C47A1D7B-0543-DB4E-A013-FE5FA3C74B2A}" type="presParOf" srcId="{D9B59367-DC8F-5C4C-AE3E-F4119449A4B6}" destId="{38B7A4E2-3E84-764D-AA4A-022E0CA5B268}" srcOrd="0" destOrd="0" presId="urn:microsoft.com/office/officeart/2008/layout/HorizontalMultiLevelHierarchy"/>
    <dgm:cxn modelId="{69F0E365-2EE4-E442-825B-40F54C1A194B}" type="presParOf" srcId="{D9B59367-DC8F-5C4C-AE3E-F4119449A4B6}" destId="{C8A733B9-D1B2-B94D-A2C4-5B9ADE9978A8}" srcOrd="1" destOrd="0" presId="urn:microsoft.com/office/officeart/2008/layout/HorizontalMultiLevelHierarchy"/>
    <dgm:cxn modelId="{41CDB2E7-B566-874E-9957-8543491640F6}" type="presParOf" srcId="{378CDA6D-FC58-C144-AD99-69E9F536AF5A}" destId="{B22145AF-913C-E046-B4B4-3FC14B303D2F}" srcOrd="4" destOrd="0" presId="urn:microsoft.com/office/officeart/2008/layout/HorizontalMultiLevelHierarchy"/>
    <dgm:cxn modelId="{323416AE-5123-E64F-A595-0FD8B3D40B8E}" type="presParOf" srcId="{B22145AF-913C-E046-B4B4-3FC14B303D2F}" destId="{C0DDD911-A1FF-A04C-95BB-64099E930D08}" srcOrd="0" destOrd="0" presId="urn:microsoft.com/office/officeart/2008/layout/HorizontalMultiLevelHierarchy"/>
    <dgm:cxn modelId="{63DD69FE-5FF2-8E49-B114-624A3621EA37}" type="presParOf" srcId="{378CDA6D-FC58-C144-AD99-69E9F536AF5A}" destId="{57452965-473E-7A4F-9655-7EF6E936ED42}" srcOrd="5" destOrd="0" presId="urn:microsoft.com/office/officeart/2008/layout/HorizontalMultiLevelHierarchy"/>
    <dgm:cxn modelId="{665A9505-94BE-7F43-85DA-AC5C342FCFB0}" type="presParOf" srcId="{57452965-473E-7A4F-9655-7EF6E936ED42}" destId="{93C1F715-21EC-D24B-8BE5-2CCC431F01BD}" srcOrd="0" destOrd="0" presId="urn:microsoft.com/office/officeart/2008/layout/HorizontalMultiLevelHierarchy"/>
    <dgm:cxn modelId="{C3CF5E68-C287-724A-8405-CD34ABFEE2D4}" type="presParOf" srcId="{57452965-473E-7A4F-9655-7EF6E936ED42}" destId="{217B6072-B93C-5742-B8CB-6C88CC45834B}" srcOrd="1" destOrd="0" presId="urn:microsoft.com/office/officeart/2008/layout/HorizontalMultiLevelHierarchy"/>
    <dgm:cxn modelId="{61E193A9-A404-7445-9028-6D0251084119}" type="presParOf" srcId="{378CDA6D-FC58-C144-AD99-69E9F536AF5A}" destId="{09B8C4CC-A097-7447-A925-DE249C435DD7}" srcOrd="6" destOrd="0" presId="urn:microsoft.com/office/officeart/2008/layout/HorizontalMultiLevelHierarchy"/>
    <dgm:cxn modelId="{53143017-2F57-D14F-99B3-103B1D99BFDD}" type="presParOf" srcId="{09B8C4CC-A097-7447-A925-DE249C435DD7}" destId="{7BAB9B66-A8CA-A34C-85FE-32D719C26F92}" srcOrd="0" destOrd="0" presId="urn:microsoft.com/office/officeart/2008/layout/HorizontalMultiLevelHierarchy"/>
    <dgm:cxn modelId="{3FA47BF3-0403-0B44-9D97-C4A7D25D38DE}" type="presParOf" srcId="{378CDA6D-FC58-C144-AD99-69E9F536AF5A}" destId="{2EB9B5F8-C4A6-6D43-9427-3240811D4700}" srcOrd="7" destOrd="0" presId="urn:microsoft.com/office/officeart/2008/layout/HorizontalMultiLevelHierarchy"/>
    <dgm:cxn modelId="{F8DC1FAD-E281-304D-9E28-B415A353861A}" type="presParOf" srcId="{2EB9B5F8-C4A6-6D43-9427-3240811D4700}" destId="{12793F9B-C461-274F-84C8-FB1A67C31AA9}" srcOrd="0" destOrd="0" presId="urn:microsoft.com/office/officeart/2008/layout/HorizontalMultiLevelHierarchy"/>
    <dgm:cxn modelId="{98CDBE95-8C82-3340-9C21-E9C24C5704BE}" type="presParOf" srcId="{2EB9B5F8-C4A6-6D43-9427-3240811D4700}" destId="{08202827-7F86-CE4D-8273-468F5DC68CA5}" srcOrd="1" destOrd="0" presId="urn:microsoft.com/office/officeart/2008/layout/HorizontalMultiLevelHierarchy"/>
    <dgm:cxn modelId="{C31C0122-04DE-4A43-8214-7F9049145169}" type="presParOf" srcId="{378CDA6D-FC58-C144-AD99-69E9F536AF5A}" destId="{0DCB23F5-150F-934D-845D-7A49548DDB21}" srcOrd="8" destOrd="0" presId="urn:microsoft.com/office/officeart/2008/layout/HorizontalMultiLevelHierarchy"/>
    <dgm:cxn modelId="{CD3FD752-117D-1941-90AB-54CE83DFB0AC}" type="presParOf" srcId="{0DCB23F5-150F-934D-845D-7A49548DDB21}" destId="{443F401A-D600-9549-B866-BAFAF90EEFE4}" srcOrd="0" destOrd="0" presId="urn:microsoft.com/office/officeart/2008/layout/HorizontalMultiLevelHierarchy"/>
    <dgm:cxn modelId="{1764CFC2-735D-A048-8D6F-88DE919D9480}" type="presParOf" srcId="{378CDA6D-FC58-C144-AD99-69E9F536AF5A}" destId="{411C2681-F06E-6146-BA70-B404B4F2F9E8}" srcOrd="9" destOrd="0" presId="urn:microsoft.com/office/officeart/2008/layout/HorizontalMultiLevelHierarchy"/>
    <dgm:cxn modelId="{473ED4E9-0854-CE40-A836-41483C9CDF1E}" type="presParOf" srcId="{411C2681-F06E-6146-BA70-B404B4F2F9E8}" destId="{2D5654C1-75E5-8C42-AB92-A60B9031E37C}" srcOrd="0" destOrd="0" presId="urn:microsoft.com/office/officeart/2008/layout/HorizontalMultiLevelHierarchy"/>
    <dgm:cxn modelId="{E9B9B0D2-03BC-804A-9F3F-285B6176ED78}" type="presParOf" srcId="{411C2681-F06E-6146-BA70-B404B4F2F9E8}" destId="{5C3DF219-1B36-8745-9EE9-0EC38199243C}" srcOrd="1" destOrd="0" presId="urn:microsoft.com/office/officeart/2008/layout/HorizontalMultiLevelHierarchy"/>
    <dgm:cxn modelId="{5B09D27D-F47A-214F-8B1A-E18B3EE78676}" type="presParOf" srcId="{378CDA6D-FC58-C144-AD99-69E9F536AF5A}" destId="{B7B20861-1945-4543-BE9B-E09543C04DD3}" srcOrd="10" destOrd="0" presId="urn:microsoft.com/office/officeart/2008/layout/HorizontalMultiLevelHierarchy"/>
    <dgm:cxn modelId="{2A9039E6-62DC-EC40-8118-08C6D54784CB}" type="presParOf" srcId="{B7B20861-1945-4543-BE9B-E09543C04DD3}" destId="{61684F5F-FF8B-6647-B01A-4914611D9A63}" srcOrd="0" destOrd="0" presId="urn:microsoft.com/office/officeart/2008/layout/HorizontalMultiLevelHierarchy"/>
    <dgm:cxn modelId="{A0F3C37B-00E2-B745-AF07-AF45BD120024}" type="presParOf" srcId="{378CDA6D-FC58-C144-AD99-69E9F536AF5A}" destId="{934AB252-1409-CE4C-9668-F615A2B0B8FF}" srcOrd="11" destOrd="0" presId="urn:microsoft.com/office/officeart/2008/layout/HorizontalMultiLevelHierarchy"/>
    <dgm:cxn modelId="{B9DA2945-579C-1740-B135-9F950DFCE435}" type="presParOf" srcId="{934AB252-1409-CE4C-9668-F615A2B0B8FF}" destId="{3B530645-6943-0842-8F4C-BA84583A9616}" srcOrd="0" destOrd="0" presId="urn:microsoft.com/office/officeart/2008/layout/HorizontalMultiLevelHierarchy"/>
    <dgm:cxn modelId="{5C837E35-B2A1-024C-9D65-7540928F76B7}" type="presParOf" srcId="{934AB252-1409-CE4C-9668-F615A2B0B8FF}" destId="{329D63C1-BF2D-5C48-BDF6-FF870AD1551B}" srcOrd="1" destOrd="0" presId="urn:microsoft.com/office/officeart/2008/layout/HorizontalMultiLevelHierarchy"/>
    <dgm:cxn modelId="{E6D2F170-BEC9-CC40-BB26-72E3FB4A5920}" type="presParOf" srcId="{378CDA6D-FC58-C144-AD99-69E9F536AF5A}" destId="{529029C2-0388-8C48-AB7A-15715ACC44C1}" srcOrd="12" destOrd="0" presId="urn:microsoft.com/office/officeart/2008/layout/HorizontalMultiLevelHierarchy"/>
    <dgm:cxn modelId="{03E99C24-B0E0-5E47-A4AD-0F2D0BA5AED1}" type="presParOf" srcId="{529029C2-0388-8C48-AB7A-15715ACC44C1}" destId="{F9F04484-D1D4-EA40-8851-BF7375CD8127}" srcOrd="0" destOrd="0" presId="urn:microsoft.com/office/officeart/2008/layout/HorizontalMultiLevelHierarchy"/>
    <dgm:cxn modelId="{2D7DBB80-78A6-C44A-8CAA-C7F92D0FC3E9}" type="presParOf" srcId="{378CDA6D-FC58-C144-AD99-69E9F536AF5A}" destId="{F6DB32DA-F84C-2049-8CFA-F0B57339E505}" srcOrd="13" destOrd="0" presId="urn:microsoft.com/office/officeart/2008/layout/HorizontalMultiLevelHierarchy"/>
    <dgm:cxn modelId="{39E8CC21-ADF0-AD47-8CEF-9E2BCB965570}" type="presParOf" srcId="{F6DB32DA-F84C-2049-8CFA-F0B57339E505}" destId="{FE632609-5AAB-6D45-8A91-ADEE702BDF6F}" srcOrd="0" destOrd="0" presId="urn:microsoft.com/office/officeart/2008/layout/HorizontalMultiLevelHierarchy"/>
    <dgm:cxn modelId="{E1A9D52C-34AE-D040-AC13-E84AD6C69CBD}" type="presParOf" srcId="{F6DB32DA-F84C-2049-8CFA-F0B57339E505}" destId="{256DEFF9-1735-AB45-8FDD-A949E67D3F4B}"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5078DD-D749-3A4F-8F18-E04C240BA122}">
      <dsp:nvSpPr>
        <dsp:cNvPr id="0" name=""/>
        <dsp:cNvSpPr/>
      </dsp:nvSpPr>
      <dsp:spPr>
        <a:xfrm>
          <a:off x="3309117" y="91888"/>
          <a:ext cx="775977" cy="95954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Written policies and procedures</a:t>
          </a:r>
        </a:p>
      </dsp:txBody>
      <dsp:txXfrm>
        <a:off x="3309117" y="91888"/>
        <a:ext cx="775977" cy="959548"/>
      </dsp:txXfrm>
    </dsp:sp>
    <dsp:sp modelId="{97FCBB9B-C5E1-C94C-973B-9719E99CF9C6}">
      <dsp:nvSpPr>
        <dsp:cNvPr id="0" name=""/>
        <dsp:cNvSpPr/>
      </dsp:nvSpPr>
      <dsp:spPr>
        <a:xfrm>
          <a:off x="221757" y="142933"/>
          <a:ext cx="4970135" cy="4970135"/>
        </a:xfrm>
        <a:prstGeom prst="circularArrow">
          <a:avLst>
            <a:gd name="adj1" fmla="val 3765"/>
            <a:gd name="adj2" fmla="val 234906"/>
            <a:gd name="adj3" fmla="val 19826636"/>
            <a:gd name="adj4" fmla="val 18428889"/>
            <a:gd name="adj5" fmla="val 4392"/>
          </a:avLst>
        </a:prstGeom>
        <a:solidFill>
          <a:schemeClr val="accent2"/>
        </a:solidFill>
        <a:ln>
          <a:noFill/>
        </a:ln>
        <a:effectLst/>
        <a:scene3d>
          <a:camera prst="orthographicFront">
            <a:rot lat="0" lon="0" rev="0"/>
          </a:camera>
          <a:lightRig rig="contrasting" dir="t">
            <a:rot lat="0" lon="0" rev="1200000"/>
          </a:lightRig>
        </a:scene3d>
        <a:sp3d/>
      </dsp:spPr>
      <dsp:style>
        <a:lnRef idx="0">
          <a:scrgbClr r="0" g="0" b="0"/>
        </a:lnRef>
        <a:fillRef idx="0">
          <a:scrgbClr r="0" g="0" b="0"/>
        </a:fillRef>
        <a:effectRef idx="0">
          <a:scrgbClr r="0" g="0" b="0"/>
        </a:effectRef>
        <a:fontRef idx="minor">
          <a:schemeClr val="lt1"/>
        </a:fontRef>
      </dsp:style>
    </dsp:sp>
    <dsp:sp modelId="{D2C4C19A-F5E0-3E40-8D76-2510BFC20958}">
      <dsp:nvSpPr>
        <dsp:cNvPr id="0" name=""/>
        <dsp:cNvSpPr/>
      </dsp:nvSpPr>
      <dsp:spPr>
        <a:xfrm>
          <a:off x="4452190" y="1640352"/>
          <a:ext cx="959548" cy="95954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Appropriate oversight</a:t>
          </a:r>
        </a:p>
      </dsp:txBody>
      <dsp:txXfrm>
        <a:off x="4452190" y="1640352"/>
        <a:ext cx="959548" cy="959548"/>
      </dsp:txXfrm>
    </dsp:sp>
    <dsp:sp modelId="{9E23255F-ABB3-524E-B1D2-10EF88DE6B48}">
      <dsp:nvSpPr>
        <dsp:cNvPr id="0" name=""/>
        <dsp:cNvSpPr/>
      </dsp:nvSpPr>
      <dsp:spPr>
        <a:xfrm>
          <a:off x="221757" y="142933"/>
          <a:ext cx="4970135" cy="4970135"/>
        </a:xfrm>
        <a:prstGeom prst="circularArrow">
          <a:avLst>
            <a:gd name="adj1" fmla="val 3765"/>
            <a:gd name="adj2" fmla="val 234906"/>
            <a:gd name="adj3" fmla="val 1229758"/>
            <a:gd name="adj4" fmla="val 21557675"/>
            <a:gd name="adj5" fmla="val 4392"/>
          </a:avLst>
        </a:prstGeom>
        <a:solidFill>
          <a:schemeClr val="accent2"/>
        </a:solidFill>
        <a:ln>
          <a:noFill/>
        </a:ln>
        <a:effectLst/>
        <a:scene3d>
          <a:camera prst="orthographicFront">
            <a:rot lat="0" lon="0" rev="0"/>
          </a:camera>
          <a:lightRig rig="contrasting" dir="t">
            <a:rot lat="0" lon="0" rev="1200000"/>
          </a:lightRig>
        </a:scene3d>
        <a:sp3d/>
      </dsp:spPr>
      <dsp:style>
        <a:lnRef idx="0">
          <a:scrgbClr r="0" g="0" b="0"/>
        </a:lnRef>
        <a:fillRef idx="0">
          <a:scrgbClr r="0" g="0" b="0"/>
        </a:fillRef>
        <a:effectRef idx="0">
          <a:scrgbClr r="0" g="0" b="0"/>
        </a:effectRef>
        <a:fontRef idx="minor">
          <a:schemeClr val="lt1"/>
        </a:fontRef>
      </dsp:style>
    </dsp:sp>
    <dsp:sp modelId="{B04AC60F-5980-C949-8C6E-89374E4FC39F}">
      <dsp:nvSpPr>
        <dsp:cNvPr id="0" name=""/>
        <dsp:cNvSpPr/>
      </dsp:nvSpPr>
      <dsp:spPr>
        <a:xfrm>
          <a:off x="4011474" y="3571256"/>
          <a:ext cx="959548" cy="95954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Effective training and education</a:t>
          </a:r>
        </a:p>
      </dsp:txBody>
      <dsp:txXfrm>
        <a:off x="4011474" y="3571256"/>
        <a:ext cx="959548" cy="959548"/>
      </dsp:txXfrm>
    </dsp:sp>
    <dsp:sp modelId="{3C50E860-D883-5946-8890-BFBB39C4BC62}">
      <dsp:nvSpPr>
        <dsp:cNvPr id="0" name=""/>
        <dsp:cNvSpPr/>
      </dsp:nvSpPr>
      <dsp:spPr>
        <a:xfrm>
          <a:off x="340246" y="154016"/>
          <a:ext cx="4970135" cy="4970135"/>
        </a:xfrm>
        <a:prstGeom prst="circularArrow">
          <a:avLst>
            <a:gd name="adj1" fmla="val 3765"/>
            <a:gd name="adj2" fmla="val 234906"/>
            <a:gd name="adj3" fmla="val 4172936"/>
            <a:gd name="adj4" fmla="val 3308195"/>
            <a:gd name="adj5" fmla="val 4392"/>
          </a:avLst>
        </a:prstGeom>
        <a:solidFill>
          <a:schemeClr val="accent2"/>
        </a:solidFill>
        <a:ln>
          <a:noFill/>
        </a:ln>
        <a:effectLst/>
        <a:scene3d>
          <a:camera prst="orthographicFront">
            <a:rot lat="0" lon="0" rev="0"/>
          </a:camera>
          <a:lightRig rig="contrasting" dir="t">
            <a:rot lat="0" lon="0" rev="1200000"/>
          </a:lightRig>
        </a:scene3d>
        <a:sp3d/>
      </dsp:spPr>
      <dsp:style>
        <a:lnRef idx="0">
          <a:scrgbClr r="0" g="0" b="0"/>
        </a:lnRef>
        <a:fillRef idx="0">
          <a:scrgbClr r="0" g="0" b="0"/>
        </a:fillRef>
        <a:effectRef idx="0">
          <a:scrgbClr r="0" g="0" b="0"/>
        </a:effectRef>
        <a:fontRef idx="minor">
          <a:schemeClr val="lt1"/>
        </a:fontRef>
      </dsp:style>
    </dsp:sp>
    <dsp:sp modelId="{40792D5C-00CD-3942-91EB-B6365C7716F1}">
      <dsp:nvSpPr>
        <dsp:cNvPr id="0" name=""/>
        <dsp:cNvSpPr/>
      </dsp:nvSpPr>
      <dsp:spPr>
        <a:xfrm>
          <a:off x="2057225" y="4430589"/>
          <a:ext cx="1299199" cy="95954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Effective lines of communication</a:t>
          </a:r>
        </a:p>
      </dsp:txBody>
      <dsp:txXfrm>
        <a:off x="2057225" y="4430589"/>
        <a:ext cx="1299199" cy="959548"/>
      </dsp:txXfrm>
    </dsp:sp>
    <dsp:sp modelId="{7FD44D77-AF39-3E4F-9C87-082CB10AE54A}">
      <dsp:nvSpPr>
        <dsp:cNvPr id="0" name=""/>
        <dsp:cNvSpPr/>
      </dsp:nvSpPr>
      <dsp:spPr>
        <a:xfrm>
          <a:off x="98250" y="154016"/>
          <a:ext cx="4970135" cy="4970135"/>
        </a:xfrm>
        <a:prstGeom prst="circularArrow">
          <a:avLst>
            <a:gd name="adj1" fmla="val 3765"/>
            <a:gd name="adj2" fmla="val 234906"/>
            <a:gd name="adj3" fmla="val 7256899"/>
            <a:gd name="adj4" fmla="val 6392158"/>
            <a:gd name="adj5" fmla="val 4392"/>
          </a:avLst>
        </a:prstGeom>
        <a:solidFill>
          <a:schemeClr val="accent2"/>
        </a:solidFill>
        <a:ln>
          <a:noFill/>
        </a:ln>
        <a:effectLst/>
        <a:scene3d>
          <a:camera prst="orthographicFront">
            <a:rot lat="0" lon="0" rev="0"/>
          </a:camera>
          <a:lightRig rig="contrasting" dir="t">
            <a:rot lat="0" lon="0" rev="1200000"/>
          </a:lightRig>
        </a:scene3d>
        <a:sp3d/>
      </dsp:spPr>
      <dsp:style>
        <a:lnRef idx="0">
          <a:scrgbClr r="0" g="0" b="0"/>
        </a:lnRef>
        <a:fillRef idx="0">
          <a:scrgbClr r="0" g="0" b="0"/>
        </a:fillRef>
        <a:effectRef idx="0">
          <a:scrgbClr r="0" g="0" b="0"/>
        </a:effectRef>
        <a:fontRef idx="minor">
          <a:schemeClr val="lt1"/>
        </a:fontRef>
      </dsp:style>
    </dsp:sp>
    <dsp:sp modelId="{2D20F1FD-63B7-A649-A20C-70BE9B221551}">
      <dsp:nvSpPr>
        <dsp:cNvPr id="0" name=""/>
        <dsp:cNvSpPr/>
      </dsp:nvSpPr>
      <dsp:spPr>
        <a:xfrm>
          <a:off x="442628" y="3571256"/>
          <a:ext cx="959548" cy="95954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Internal monitoring and auditing</a:t>
          </a:r>
        </a:p>
      </dsp:txBody>
      <dsp:txXfrm>
        <a:off x="442628" y="3571256"/>
        <a:ext cx="959548" cy="959548"/>
      </dsp:txXfrm>
    </dsp:sp>
    <dsp:sp modelId="{7046E214-7655-564F-AAD2-9EC52FD390FD}">
      <dsp:nvSpPr>
        <dsp:cNvPr id="0" name=""/>
        <dsp:cNvSpPr/>
      </dsp:nvSpPr>
      <dsp:spPr>
        <a:xfrm>
          <a:off x="221757" y="142933"/>
          <a:ext cx="4970135" cy="4970135"/>
        </a:xfrm>
        <a:prstGeom prst="circularArrow">
          <a:avLst>
            <a:gd name="adj1" fmla="val 3765"/>
            <a:gd name="adj2" fmla="val 234906"/>
            <a:gd name="adj3" fmla="val 10607419"/>
            <a:gd name="adj4" fmla="val 9335336"/>
            <a:gd name="adj5" fmla="val 4392"/>
          </a:avLst>
        </a:prstGeom>
        <a:solidFill>
          <a:srgbClr val="43B02A"/>
        </a:solidFill>
        <a:ln>
          <a:noFill/>
        </a:ln>
        <a:effectLst/>
        <a:scene3d>
          <a:camera prst="orthographicFront">
            <a:rot lat="0" lon="0" rev="0"/>
          </a:camera>
          <a:lightRig rig="contrasting" dir="t">
            <a:rot lat="0" lon="0" rev="1200000"/>
          </a:lightRig>
        </a:scene3d>
        <a:sp3d/>
      </dsp:spPr>
      <dsp:style>
        <a:lnRef idx="0">
          <a:scrgbClr r="0" g="0" b="0"/>
        </a:lnRef>
        <a:fillRef idx="0">
          <a:scrgbClr r="0" g="0" b="0"/>
        </a:fillRef>
        <a:effectRef idx="0">
          <a:scrgbClr r="0" g="0" b="0"/>
        </a:effectRef>
        <a:fontRef idx="minor">
          <a:schemeClr val="lt1"/>
        </a:fontRef>
      </dsp:style>
    </dsp:sp>
    <dsp:sp modelId="{6F4822D8-04F6-6C49-AD88-DA1CA5AD1499}">
      <dsp:nvSpPr>
        <dsp:cNvPr id="0" name=""/>
        <dsp:cNvSpPr/>
      </dsp:nvSpPr>
      <dsp:spPr>
        <a:xfrm>
          <a:off x="1911" y="1640352"/>
          <a:ext cx="959548" cy="95954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Enforcement of disciplinary guidelines</a:t>
          </a:r>
        </a:p>
      </dsp:txBody>
      <dsp:txXfrm>
        <a:off x="1911" y="1640352"/>
        <a:ext cx="959548" cy="959548"/>
      </dsp:txXfrm>
    </dsp:sp>
    <dsp:sp modelId="{15099A1A-90B4-1147-8E48-45C0DA9A50EB}">
      <dsp:nvSpPr>
        <dsp:cNvPr id="0" name=""/>
        <dsp:cNvSpPr/>
      </dsp:nvSpPr>
      <dsp:spPr>
        <a:xfrm>
          <a:off x="237989" y="108379"/>
          <a:ext cx="4970135" cy="4970135"/>
        </a:xfrm>
        <a:prstGeom prst="circularArrow">
          <a:avLst>
            <a:gd name="adj1" fmla="val 3765"/>
            <a:gd name="adj2" fmla="val 234906"/>
            <a:gd name="adj3" fmla="val 13225732"/>
            <a:gd name="adj4" fmla="val 12280955"/>
            <a:gd name="adj5" fmla="val 4392"/>
          </a:avLst>
        </a:prstGeom>
        <a:solidFill>
          <a:schemeClr val="accent2"/>
        </a:solidFill>
        <a:ln>
          <a:noFill/>
        </a:ln>
        <a:effectLst/>
        <a:scene3d>
          <a:camera prst="orthographicFront">
            <a:rot lat="0" lon="0" rev="0"/>
          </a:camera>
          <a:lightRig rig="contrasting" dir="t">
            <a:rot lat="0" lon="0" rev="1200000"/>
          </a:lightRig>
        </a:scene3d>
        <a:sp3d/>
      </dsp:spPr>
      <dsp:style>
        <a:lnRef idx="0">
          <a:scrgbClr r="0" g="0" b="0"/>
        </a:lnRef>
        <a:fillRef idx="0">
          <a:scrgbClr r="0" g="0" b="0"/>
        </a:fillRef>
        <a:effectRef idx="0">
          <a:scrgbClr r="0" g="0" b="0"/>
        </a:effectRef>
        <a:fontRef idx="minor">
          <a:schemeClr val="lt1"/>
        </a:fontRef>
      </dsp:style>
    </dsp:sp>
    <dsp:sp modelId="{5358B974-350A-B040-A708-58F26937ECBC}">
      <dsp:nvSpPr>
        <dsp:cNvPr id="0" name=""/>
        <dsp:cNvSpPr/>
      </dsp:nvSpPr>
      <dsp:spPr>
        <a:xfrm>
          <a:off x="1090810" y="154021"/>
          <a:ext cx="959548" cy="95954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Prompt response and prevention</a:t>
          </a:r>
        </a:p>
      </dsp:txBody>
      <dsp:txXfrm>
        <a:off x="1090810" y="154021"/>
        <a:ext cx="959548" cy="959548"/>
      </dsp:txXfrm>
    </dsp:sp>
    <dsp:sp modelId="{EB3F6F9E-31C6-DA43-AD45-F1531487DD6C}">
      <dsp:nvSpPr>
        <dsp:cNvPr id="0" name=""/>
        <dsp:cNvSpPr/>
      </dsp:nvSpPr>
      <dsp:spPr>
        <a:xfrm>
          <a:off x="198423" y="136415"/>
          <a:ext cx="4970135" cy="4970135"/>
        </a:xfrm>
        <a:prstGeom prst="circularArrow">
          <a:avLst>
            <a:gd name="adj1" fmla="val 3765"/>
            <a:gd name="adj2" fmla="val 234906"/>
            <a:gd name="adj3" fmla="val 16919644"/>
            <a:gd name="adj4" fmla="val 15233686"/>
            <a:gd name="adj5" fmla="val 4392"/>
          </a:avLst>
        </a:prstGeom>
        <a:solidFill>
          <a:schemeClr val="accent2"/>
        </a:solidFill>
        <a:ln>
          <a:noFill/>
        </a:ln>
        <a:effectLst/>
        <a:scene3d>
          <a:camera prst="orthographicFront">
            <a:rot lat="0" lon="0" rev="0"/>
          </a:camera>
          <a:lightRig rig="contrasting" dir="t">
            <a:rot lat="0" lon="0" rev="1200000"/>
          </a:lightRig>
        </a:scene3d>
        <a:sp3d/>
      </dsp:spPr>
      <dsp:style>
        <a:lnRef idx="0">
          <a:scrgbClr r="0" g="0" b="0"/>
        </a:lnRef>
        <a:fillRef idx="0">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9029C2-0388-8C48-AB7A-15715ACC44C1}">
      <dsp:nvSpPr>
        <dsp:cNvPr id="0" name=""/>
        <dsp:cNvSpPr/>
      </dsp:nvSpPr>
      <dsp:spPr>
        <a:xfrm>
          <a:off x="1189257" y="3151050"/>
          <a:ext cx="1755507" cy="2780094"/>
        </a:xfrm>
        <a:custGeom>
          <a:avLst/>
          <a:gdLst/>
          <a:ahLst/>
          <a:cxnLst/>
          <a:rect l="0" t="0" r="0" b="0"/>
          <a:pathLst>
            <a:path>
              <a:moveTo>
                <a:pt x="0" y="0"/>
              </a:moveTo>
              <a:lnTo>
                <a:pt x="877753" y="0"/>
              </a:lnTo>
              <a:lnTo>
                <a:pt x="877753" y="2780094"/>
              </a:lnTo>
              <a:lnTo>
                <a:pt x="1755507" y="2780094"/>
              </a:lnTo>
            </a:path>
          </a:pathLst>
        </a:custGeom>
        <a:noFill/>
        <a:ln w="2857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1984812" y="4458898"/>
        <a:ext cx="164398" cy="164398"/>
      </dsp:txXfrm>
    </dsp:sp>
    <dsp:sp modelId="{B7B20861-1945-4543-BE9B-E09543C04DD3}">
      <dsp:nvSpPr>
        <dsp:cNvPr id="0" name=""/>
        <dsp:cNvSpPr/>
      </dsp:nvSpPr>
      <dsp:spPr>
        <a:xfrm>
          <a:off x="1189257" y="3151050"/>
          <a:ext cx="1755507" cy="1853396"/>
        </a:xfrm>
        <a:custGeom>
          <a:avLst/>
          <a:gdLst/>
          <a:ahLst/>
          <a:cxnLst/>
          <a:rect l="0" t="0" r="0" b="0"/>
          <a:pathLst>
            <a:path>
              <a:moveTo>
                <a:pt x="0" y="0"/>
              </a:moveTo>
              <a:lnTo>
                <a:pt x="877753" y="0"/>
              </a:lnTo>
              <a:lnTo>
                <a:pt x="877753" y="1853396"/>
              </a:lnTo>
              <a:lnTo>
                <a:pt x="1755507" y="1853396"/>
              </a:lnTo>
            </a:path>
          </a:pathLst>
        </a:custGeom>
        <a:noFill/>
        <a:ln w="2857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dirty="0"/>
        </a:p>
      </dsp:txBody>
      <dsp:txXfrm>
        <a:off x="2003190" y="4013928"/>
        <a:ext cx="127640" cy="127640"/>
      </dsp:txXfrm>
    </dsp:sp>
    <dsp:sp modelId="{0DCB23F5-150F-934D-845D-7A49548DDB21}">
      <dsp:nvSpPr>
        <dsp:cNvPr id="0" name=""/>
        <dsp:cNvSpPr/>
      </dsp:nvSpPr>
      <dsp:spPr>
        <a:xfrm>
          <a:off x="1189257" y="3151050"/>
          <a:ext cx="1755507" cy="926698"/>
        </a:xfrm>
        <a:custGeom>
          <a:avLst/>
          <a:gdLst/>
          <a:ahLst/>
          <a:cxnLst/>
          <a:rect l="0" t="0" r="0" b="0"/>
          <a:pathLst>
            <a:path>
              <a:moveTo>
                <a:pt x="0" y="0"/>
              </a:moveTo>
              <a:lnTo>
                <a:pt x="877753" y="0"/>
              </a:lnTo>
              <a:lnTo>
                <a:pt x="877753" y="926698"/>
              </a:lnTo>
              <a:lnTo>
                <a:pt x="1755507" y="926698"/>
              </a:lnTo>
            </a:path>
          </a:pathLst>
        </a:custGeom>
        <a:noFill/>
        <a:ln w="2857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dirty="0"/>
        </a:p>
      </dsp:txBody>
      <dsp:txXfrm>
        <a:off x="2017384" y="3564772"/>
        <a:ext cx="99254" cy="99254"/>
      </dsp:txXfrm>
    </dsp:sp>
    <dsp:sp modelId="{09B8C4CC-A097-7447-A925-DE249C435DD7}">
      <dsp:nvSpPr>
        <dsp:cNvPr id="0" name=""/>
        <dsp:cNvSpPr/>
      </dsp:nvSpPr>
      <dsp:spPr>
        <a:xfrm>
          <a:off x="1189257" y="3105330"/>
          <a:ext cx="1755507" cy="91440"/>
        </a:xfrm>
        <a:custGeom>
          <a:avLst/>
          <a:gdLst/>
          <a:ahLst/>
          <a:cxnLst/>
          <a:rect l="0" t="0" r="0" b="0"/>
          <a:pathLst>
            <a:path>
              <a:moveTo>
                <a:pt x="0" y="45720"/>
              </a:moveTo>
              <a:lnTo>
                <a:pt x="1755507" y="45720"/>
              </a:lnTo>
            </a:path>
          </a:pathLst>
        </a:custGeom>
        <a:noFill/>
        <a:ln w="28575" cap="flat" cmpd="sng" algn="ctr">
          <a:solidFill>
            <a:srgbClr val="212322"/>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a:off x="2023123" y="3107162"/>
        <a:ext cx="87775" cy="87775"/>
      </dsp:txXfrm>
    </dsp:sp>
    <dsp:sp modelId="{B22145AF-913C-E046-B4B4-3FC14B303D2F}">
      <dsp:nvSpPr>
        <dsp:cNvPr id="0" name=""/>
        <dsp:cNvSpPr/>
      </dsp:nvSpPr>
      <dsp:spPr>
        <a:xfrm>
          <a:off x="1189257" y="2224352"/>
          <a:ext cx="1755507" cy="926698"/>
        </a:xfrm>
        <a:custGeom>
          <a:avLst/>
          <a:gdLst/>
          <a:ahLst/>
          <a:cxnLst/>
          <a:rect l="0" t="0" r="0" b="0"/>
          <a:pathLst>
            <a:path>
              <a:moveTo>
                <a:pt x="0" y="926698"/>
              </a:moveTo>
              <a:lnTo>
                <a:pt x="877753" y="926698"/>
              </a:lnTo>
              <a:lnTo>
                <a:pt x="877753" y="0"/>
              </a:lnTo>
              <a:lnTo>
                <a:pt x="1755507" y="0"/>
              </a:lnTo>
            </a:path>
          </a:pathLst>
        </a:custGeom>
        <a:noFill/>
        <a:ln w="2857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dirty="0"/>
        </a:p>
      </dsp:txBody>
      <dsp:txXfrm>
        <a:off x="2017384" y="2638074"/>
        <a:ext cx="99254" cy="99254"/>
      </dsp:txXfrm>
    </dsp:sp>
    <dsp:sp modelId="{D675CDF9-0B95-854B-9499-AD1CCAF44F1E}">
      <dsp:nvSpPr>
        <dsp:cNvPr id="0" name=""/>
        <dsp:cNvSpPr/>
      </dsp:nvSpPr>
      <dsp:spPr>
        <a:xfrm>
          <a:off x="1189257" y="1297654"/>
          <a:ext cx="1755507" cy="1853396"/>
        </a:xfrm>
        <a:custGeom>
          <a:avLst/>
          <a:gdLst/>
          <a:ahLst/>
          <a:cxnLst/>
          <a:rect l="0" t="0" r="0" b="0"/>
          <a:pathLst>
            <a:path>
              <a:moveTo>
                <a:pt x="0" y="1853396"/>
              </a:moveTo>
              <a:lnTo>
                <a:pt x="877753" y="1853396"/>
              </a:lnTo>
              <a:lnTo>
                <a:pt x="877753" y="0"/>
              </a:lnTo>
              <a:lnTo>
                <a:pt x="1755507" y="0"/>
              </a:lnTo>
            </a:path>
          </a:pathLst>
        </a:custGeom>
        <a:noFill/>
        <a:ln w="28575" cap="flat" cmpd="sng" algn="ctr">
          <a:solidFill>
            <a:srgbClr val="212322"/>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en-US" sz="900" kern="1200" dirty="0"/>
        </a:p>
      </dsp:txBody>
      <dsp:txXfrm>
        <a:off x="2003190" y="2160531"/>
        <a:ext cx="127640" cy="127640"/>
      </dsp:txXfrm>
    </dsp:sp>
    <dsp:sp modelId="{B069C01F-3A10-8C4A-971E-2A9912E63023}">
      <dsp:nvSpPr>
        <dsp:cNvPr id="0" name=""/>
        <dsp:cNvSpPr/>
      </dsp:nvSpPr>
      <dsp:spPr>
        <a:xfrm>
          <a:off x="1189257" y="370956"/>
          <a:ext cx="1755507" cy="2780094"/>
        </a:xfrm>
        <a:custGeom>
          <a:avLst/>
          <a:gdLst/>
          <a:ahLst/>
          <a:cxnLst/>
          <a:rect l="0" t="0" r="0" b="0"/>
          <a:pathLst>
            <a:path>
              <a:moveTo>
                <a:pt x="0" y="2780094"/>
              </a:moveTo>
              <a:lnTo>
                <a:pt x="877753" y="2780094"/>
              </a:lnTo>
              <a:lnTo>
                <a:pt x="877753" y="0"/>
              </a:lnTo>
              <a:lnTo>
                <a:pt x="1755507" y="0"/>
              </a:lnTo>
            </a:path>
          </a:pathLst>
        </a:custGeom>
        <a:noFill/>
        <a:ln w="28575" cap="flat" cmpd="sng" algn="ctr">
          <a:solidFill>
            <a:srgbClr val="212322"/>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en-US" sz="1100" kern="1200" dirty="0"/>
        </a:p>
      </dsp:txBody>
      <dsp:txXfrm>
        <a:off x="1984812" y="1678804"/>
        <a:ext cx="164398" cy="164398"/>
      </dsp:txXfrm>
    </dsp:sp>
    <dsp:sp modelId="{3A499E0E-7C23-704C-A4F7-110580C87A51}">
      <dsp:nvSpPr>
        <dsp:cNvPr id="0" name=""/>
        <dsp:cNvSpPr/>
      </dsp:nvSpPr>
      <dsp:spPr>
        <a:xfrm rot="16200000">
          <a:off x="-1132364" y="2780371"/>
          <a:ext cx="3901886" cy="741358"/>
        </a:xfrm>
        <a:prstGeom prst="rect">
          <a:avLst/>
        </a:prstGeom>
        <a:solidFill>
          <a:srgbClr val="43B02A"/>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Noncompliance</a:t>
          </a:r>
        </a:p>
      </dsp:txBody>
      <dsp:txXfrm>
        <a:off x="-1132364" y="2780371"/>
        <a:ext cx="3901886" cy="741358"/>
      </dsp:txXfrm>
    </dsp:sp>
    <dsp:sp modelId="{ADB2B39C-AF99-FA4F-A423-0AF47BFB545D}">
      <dsp:nvSpPr>
        <dsp:cNvPr id="0" name=""/>
        <dsp:cNvSpPr/>
      </dsp:nvSpPr>
      <dsp:spPr>
        <a:xfrm>
          <a:off x="2944765" y="276"/>
          <a:ext cx="3337131" cy="741358"/>
        </a:xfrm>
        <a:prstGeom prst="rect">
          <a:avLst/>
        </a:prstGeom>
        <a:solidFill>
          <a:schemeClr val="tx1"/>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Upcoding</a:t>
          </a:r>
        </a:p>
      </dsp:txBody>
      <dsp:txXfrm>
        <a:off x="2944765" y="276"/>
        <a:ext cx="3337131" cy="741358"/>
      </dsp:txXfrm>
    </dsp:sp>
    <dsp:sp modelId="{38B7A4E2-3E84-764D-AA4A-022E0CA5B268}">
      <dsp:nvSpPr>
        <dsp:cNvPr id="0" name=""/>
        <dsp:cNvSpPr/>
      </dsp:nvSpPr>
      <dsp:spPr>
        <a:xfrm>
          <a:off x="2944765" y="926975"/>
          <a:ext cx="3337131" cy="741358"/>
        </a:xfrm>
        <a:prstGeom prst="rect">
          <a:avLst/>
        </a:prstGeom>
        <a:solidFill>
          <a:schemeClr val="tx1">
            <a:lumMod val="75000"/>
            <a:lumOff val="2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Fraud, waste and abuse</a:t>
          </a:r>
        </a:p>
      </dsp:txBody>
      <dsp:txXfrm>
        <a:off x="2944765" y="926975"/>
        <a:ext cx="3337131" cy="741358"/>
      </dsp:txXfrm>
    </dsp:sp>
    <dsp:sp modelId="{93C1F715-21EC-D24B-8BE5-2CCC431F01BD}">
      <dsp:nvSpPr>
        <dsp:cNvPr id="0" name=""/>
        <dsp:cNvSpPr/>
      </dsp:nvSpPr>
      <dsp:spPr>
        <a:xfrm>
          <a:off x="2944765" y="1853673"/>
          <a:ext cx="3337131" cy="741358"/>
        </a:xfrm>
        <a:prstGeom prst="rect">
          <a:avLst/>
        </a:prstGeom>
        <a:solidFill>
          <a:schemeClr val="bg1">
            <a:lumMod val="5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Unbundling claims</a:t>
          </a:r>
        </a:p>
      </dsp:txBody>
      <dsp:txXfrm>
        <a:off x="2944765" y="1853673"/>
        <a:ext cx="3337131" cy="741358"/>
      </dsp:txXfrm>
    </dsp:sp>
    <dsp:sp modelId="{12793F9B-C461-274F-84C8-FB1A67C31AA9}">
      <dsp:nvSpPr>
        <dsp:cNvPr id="0" name=""/>
        <dsp:cNvSpPr/>
      </dsp:nvSpPr>
      <dsp:spPr>
        <a:xfrm>
          <a:off x="2944765" y="2780371"/>
          <a:ext cx="3337131" cy="741358"/>
        </a:xfrm>
        <a:prstGeom prst="rect">
          <a:avLst/>
        </a:prstGeom>
        <a:solidFill>
          <a:schemeClr val="tx1"/>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Failing to fully and honestly </a:t>
          </a:r>
          <a:br>
            <a:rPr lang="en-US" sz="1600" kern="1200" dirty="0"/>
          </a:br>
          <a:r>
            <a:rPr lang="en-US" sz="1600" kern="1200" dirty="0"/>
            <a:t>cooperate in investigations</a:t>
          </a:r>
        </a:p>
      </dsp:txBody>
      <dsp:txXfrm>
        <a:off x="2944765" y="2780371"/>
        <a:ext cx="3337131" cy="741358"/>
      </dsp:txXfrm>
    </dsp:sp>
    <dsp:sp modelId="{2D5654C1-75E5-8C42-AB92-A60B9031E37C}">
      <dsp:nvSpPr>
        <dsp:cNvPr id="0" name=""/>
        <dsp:cNvSpPr/>
      </dsp:nvSpPr>
      <dsp:spPr>
        <a:xfrm>
          <a:off x="2944765" y="3707069"/>
          <a:ext cx="3337131" cy="741358"/>
        </a:xfrm>
        <a:prstGeom prst="rect">
          <a:avLst/>
        </a:prstGeom>
        <a:solidFill>
          <a:schemeClr val="tx1">
            <a:lumMod val="75000"/>
            <a:lumOff val="2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Waiving copays for </a:t>
          </a:r>
          <a:br>
            <a:rPr lang="en-US" sz="1600" kern="1200" dirty="0"/>
          </a:br>
          <a:r>
            <a:rPr lang="en-US" sz="1600" kern="1200" dirty="0"/>
            <a:t>patient appointments</a:t>
          </a:r>
        </a:p>
      </dsp:txBody>
      <dsp:txXfrm>
        <a:off x="2944765" y="3707069"/>
        <a:ext cx="3337131" cy="741358"/>
      </dsp:txXfrm>
    </dsp:sp>
    <dsp:sp modelId="{3B530645-6943-0842-8F4C-BA84583A9616}">
      <dsp:nvSpPr>
        <dsp:cNvPr id="0" name=""/>
        <dsp:cNvSpPr/>
      </dsp:nvSpPr>
      <dsp:spPr>
        <a:xfrm>
          <a:off x="2944765" y="4633767"/>
          <a:ext cx="3337131" cy="741358"/>
        </a:xfrm>
        <a:prstGeom prst="rect">
          <a:avLst/>
        </a:prstGeom>
        <a:solidFill>
          <a:schemeClr val="bg1">
            <a:lumMod val="5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Neglect</a:t>
          </a:r>
        </a:p>
      </dsp:txBody>
      <dsp:txXfrm>
        <a:off x="2944765" y="4633767"/>
        <a:ext cx="3337131" cy="741358"/>
      </dsp:txXfrm>
    </dsp:sp>
    <dsp:sp modelId="{FE632609-5AAB-6D45-8A91-ADEE702BDF6F}">
      <dsp:nvSpPr>
        <dsp:cNvPr id="0" name=""/>
        <dsp:cNvSpPr/>
      </dsp:nvSpPr>
      <dsp:spPr>
        <a:xfrm>
          <a:off x="2944765" y="5560465"/>
          <a:ext cx="3340827" cy="741358"/>
        </a:xfrm>
        <a:prstGeom prst="rect">
          <a:avLst/>
        </a:prstGeom>
        <a:solidFill>
          <a:schemeClr val="tx1"/>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Paying or accepting a referral </a:t>
          </a:r>
          <a:br>
            <a:rPr lang="en-US" sz="1600" kern="1200" dirty="0"/>
          </a:br>
          <a:r>
            <a:rPr lang="en-US" sz="1600" kern="1200" dirty="0"/>
            <a:t>fee for any federal or state health </a:t>
          </a:r>
          <a:br>
            <a:rPr lang="en-US" sz="1600" kern="1200" dirty="0"/>
          </a:br>
          <a:r>
            <a:rPr lang="en-US" sz="1600" kern="1200" dirty="0"/>
            <a:t>care program patient referral</a:t>
          </a:r>
        </a:p>
      </dsp:txBody>
      <dsp:txXfrm>
        <a:off x="2944765" y="5560465"/>
        <a:ext cx="3340827" cy="741358"/>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1379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35ed75ccf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35ed75ccf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8549309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843824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16563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99930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20999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655201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412083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619130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705686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DC2CFECF-E466-4697-9966-F1E6B021223C}"/>
              </a:ext>
            </a:extLst>
          </p:cNvPr>
          <p:cNvSpPr>
            <a:spLocks noGrp="1" noRot="1" noChangeAspect="1" noTextEdit="1"/>
          </p:cNvSpPr>
          <p:nvPr>
            <p:ph type="sldImg"/>
          </p:nvPr>
        </p:nvSpPr>
        <p:spPr>
          <a:ln/>
        </p:spPr>
      </p:sp>
      <p:sp>
        <p:nvSpPr>
          <p:cNvPr id="80899" name="Notes Placeholder 2">
            <a:extLst>
              <a:ext uri="{FF2B5EF4-FFF2-40B4-BE49-F238E27FC236}">
                <a16:creationId xmlns:a16="http://schemas.microsoft.com/office/drawing/2014/main" id="{67D486A1-3F59-411B-B711-06E31D932569}"/>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rPr>
              <a:t>Figure 1 (larger pie): Except Hispanic/Latino, all races/ethnicities listed are non-Hispanic and identify as that race alone.  The Hispanic/Latino category includes all individuals who identify as Hispanic/Latino, regardless of other races listed.</a:t>
            </a:r>
          </a:p>
          <a:p>
            <a:r>
              <a:rPr lang="en-US" altLang="en-US" dirty="0">
                <a:latin typeface="Arial" panose="020B0604020202020204" pitchFamily="34" charset="0"/>
              </a:rPr>
              <a:t>Figure 2 (smaller pie): Arab American individuals were identified using the ancestry data in the U.S. Census records.  The Arab American category does not exclude individuals who also identify as Hispanic/Latino.  These data are presented separately because the category does not necessarily exclude other races/ethnicities.  This includes individuals identified by the U.S. Census Bureau as Assyrian/Syriac/Chaldean and Arab.</a:t>
            </a:r>
          </a:p>
        </p:txBody>
      </p:sp>
      <p:sp>
        <p:nvSpPr>
          <p:cNvPr id="80900" name="Slide Number Placeholder 3">
            <a:extLst>
              <a:ext uri="{FF2B5EF4-FFF2-40B4-BE49-F238E27FC236}">
                <a16:creationId xmlns:a16="http://schemas.microsoft.com/office/drawing/2014/main" id="{18B36D19-64ED-45EE-96D6-86CC40796C0A}"/>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67C045E-0C38-4BF6-A3AA-8376706CE2C0}"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94622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777616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7156345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8585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577203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66158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89281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38206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59057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7104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ed75ccf_0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ed75ccf_0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25331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TITLE_1">
    <p:bg>
      <p:bgPr>
        <a:solidFill>
          <a:srgbClr val="43B02A"/>
        </a:solidFill>
        <a:effectLst/>
      </p:bgPr>
    </p:bg>
    <p:spTree>
      <p:nvGrpSpPr>
        <p:cNvPr id="1" name="Shape 15"/>
        <p:cNvGrpSpPr/>
        <p:nvPr/>
      </p:nvGrpSpPr>
      <p:grpSpPr>
        <a:xfrm>
          <a:off x="0" y="0"/>
          <a:ext cx="0" cy="0"/>
          <a:chOff x="0" y="0"/>
          <a:chExt cx="0" cy="0"/>
        </a:xfrm>
      </p:grpSpPr>
      <p:sp>
        <p:nvSpPr>
          <p:cNvPr id="16" name="Google Shape;16;p3"/>
          <p:cNvSpPr/>
          <p:nvPr/>
        </p:nvSpPr>
        <p:spPr>
          <a:xfrm>
            <a:off x="6781800" y="-50800"/>
            <a:ext cx="5486400" cy="6959600"/>
          </a:xfrm>
          <a:custGeom>
            <a:avLst/>
            <a:gdLst/>
            <a:ahLst/>
            <a:cxnLst/>
            <a:rect l="l" t="t" r="r" b="b"/>
            <a:pathLst>
              <a:path w="164592" h="208788" extrusionOk="0">
                <a:moveTo>
                  <a:pt x="0" y="1524"/>
                </a:moveTo>
                <a:lnTo>
                  <a:pt x="107442" y="208788"/>
                </a:lnTo>
                <a:lnTo>
                  <a:pt x="164592" y="208788"/>
                </a:lnTo>
                <a:lnTo>
                  <a:pt x="164592" y="0"/>
                </a:lnTo>
                <a:close/>
              </a:path>
            </a:pathLst>
          </a:custGeom>
          <a:solidFill>
            <a:srgbClr val="FFFFFF">
              <a:alpha val="17690"/>
            </a:srgbClr>
          </a:solidFill>
          <a:ln>
            <a:noFill/>
          </a:ln>
        </p:spPr>
      </p:sp>
      <p:sp>
        <p:nvSpPr>
          <p:cNvPr id="17" name="Google Shape;17;p3"/>
          <p:cNvSpPr/>
          <p:nvPr/>
        </p:nvSpPr>
        <p:spPr>
          <a:xfrm flipH="1">
            <a:off x="-558600" y="5859200"/>
            <a:ext cx="10896400" cy="998800"/>
          </a:xfrm>
          <a:prstGeom prst="parallelogram">
            <a:avLst>
              <a:gd name="adj" fmla="val 51542"/>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solidFill>
                <a:srgbClr val="434343"/>
              </a:solidFill>
            </a:endParaRPr>
          </a:p>
        </p:txBody>
      </p:sp>
      <p:sp>
        <p:nvSpPr>
          <p:cNvPr id="18" name="Google Shape;18;p3"/>
          <p:cNvSpPr/>
          <p:nvPr/>
        </p:nvSpPr>
        <p:spPr>
          <a:xfrm flipH="1">
            <a:off x="1371300" y="5555200"/>
            <a:ext cx="11159600" cy="3040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19" name="Google Shape;19;p3"/>
          <p:cNvSpPr txBox="1">
            <a:spLocks noGrp="1"/>
          </p:cNvSpPr>
          <p:nvPr>
            <p:ph type="ctrTitle"/>
          </p:nvPr>
        </p:nvSpPr>
        <p:spPr>
          <a:xfrm>
            <a:off x="1371300" y="3127133"/>
            <a:ext cx="6960000" cy="1546400"/>
          </a:xfrm>
          <a:prstGeom prst="rect">
            <a:avLst/>
          </a:prstGeom>
        </p:spPr>
        <p:txBody>
          <a:bodyPr spcFirstLastPara="1" wrap="square" lIns="91425" tIns="91425" rIns="91425" bIns="91425" anchor="b" anchorCtr="0">
            <a:noAutofit/>
          </a:bodyPr>
          <a:lstStyle>
            <a:lvl1pPr lvl="0" rtl="0">
              <a:spcBef>
                <a:spcPts val="0"/>
              </a:spcBef>
              <a:spcAft>
                <a:spcPts val="0"/>
              </a:spcAft>
              <a:buSzPts val="4800"/>
              <a:buNone/>
              <a:defRPr sz="6400">
                <a:latin typeface="Calibri" panose="020F0502020204030204" pitchFamily="34" charset="0"/>
                <a:cs typeface="Calibri" panose="020F0502020204030204" pitchFamily="34" charset="0"/>
              </a:defRPr>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dirty="0"/>
          </a:p>
        </p:txBody>
      </p:sp>
      <p:sp>
        <p:nvSpPr>
          <p:cNvPr id="20" name="Google Shape;20;p3"/>
          <p:cNvSpPr txBox="1">
            <a:spLocks noGrp="1"/>
          </p:cNvSpPr>
          <p:nvPr>
            <p:ph type="subTitle" idx="1"/>
          </p:nvPr>
        </p:nvSpPr>
        <p:spPr>
          <a:xfrm>
            <a:off x="1371300" y="4599533"/>
            <a:ext cx="6960000" cy="7600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222222"/>
              </a:buClr>
              <a:buSzPts val="2400"/>
              <a:buNone/>
              <a:defRPr sz="3200">
                <a:latin typeface="Calibri" panose="020F0502020204030204" pitchFamily="34" charset="0"/>
                <a:cs typeface="Calibri" panose="020F0502020204030204" pitchFamily="34" charset="0"/>
              </a:defRPr>
            </a:lvl1pPr>
            <a:lvl2pPr lvl="1" rtl="0">
              <a:spcBef>
                <a:spcPts val="0"/>
              </a:spcBef>
              <a:spcAft>
                <a:spcPts val="0"/>
              </a:spcAft>
              <a:buClr>
                <a:srgbClr val="222222"/>
              </a:buClr>
              <a:buSzPts val="2400"/>
              <a:buNone/>
              <a:defRPr/>
            </a:lvl2pPr>
            <a:lvl3pPr lvl="2" rtl="0">
              <a:spcBef>
                <a:spcPts val="0"/>
              </a:spcBef>
              <a:spcAft>
                <a:spcPts val="0"/>
              </a:spcAft>
              <a:buClr>
                <a:srgbClr val="222222"/>
              </a:buClr>
              <a:buSzPts val="2400"/>
              <a:buNone/>
              <a:defRPr/>
            </a:lvl3pPr>
            <a:lvl4pPr lvl="3" rtl="0">
              <a:spcBef>
                <a:spcPts val="0"/>
              </a:spcBef>
              <a:spcAft>
                <a:spcPts val="0"/>
              </a:spcAft>
              <a:buClr>
                <a:srgbClr val="222222"/>
              </a:buClr>
              <a:buSzPts val="2400"/>
              <a:buNone/>
              <a:defRPr sz="3200"/>
            </a:lvl4pPr>
            <a:lvl5pPr lvl="4" rtl="0">
              <a:spcBef>
                <a:spcPts val="0"/>
              </a:spcBef>
              <a:spcAft>
                <a:spcPts val="0"/>
              </a:spcAft>
              <a:buClr>
                <a:srgbClr val="222222"/>
              </a:buClr>
              <a:buSzPts val="2400"/>
              <a:buNone/>
              <a:defRPr sz="3200"/>
            </a:lvl5pPr>
            <a:lvl6pPr lvl="5" rtl="0">
              <a:spcBef>
                <a:spcPts val="0"/>
              </a:spcBef>
              <a:spcAft>
                <a:spcPts val="0"/>
              </a:spcAft>
              <a:buClr>
                <a:srgbClr val="222222"/>
              </a:buClr>
              <a:buSzPts val="2400"/>
              <a:buNone/>
              <a:defRPr sz="3200"/>
            </a:lvl6pPr>
            <a:lvl7pPr lvl="6" rtl="0">
              <a:spcBef>
                <a:spcPts val="0"/>
              </a:spcBef>
              <a:spcAft>
                <a:spcPts val="0"/>
              </a:spcAft>
              <a:buClr>
                <a:srgbClr val="222222"/>
              </a:buClr>
              <a:buSzPts val="2400"/>
              <a:buNone/>
              <a:defRPr sz="3200"/>
            </a:lvl7pPr>
            <a:lvl8pPr lvl="7" rtl="0">
              <a:spcBef>
                <a:spcPts val="0"/>
              </a:spcBef>
              <a:spcAft>
                <a:spcPts val="0"/>
              </a:spcAft>
              <a:buClr>
                <a:srgbClr val="222222"/>
              </a:buClr>
              <a:buSzPts val="2400"/>
              <a:buNone/>
              <a:defRPr sz="3200"/>
            </a:lvl8pPr>
            <a:lvl9pPr lvl="8" rtl="0">
              <a:spcBef>
                <a:spcPts val="0"/>
              </a:spcBef>
              <a:spcAft>
                <a:spcPts val="0"/>
              </a:spcAft>
              <a:buClr>
                <a:srgbClr val="222222"/>
              </a:buClr>
              <a:buSzPts val="2400"/>
              <a:buNone/>
              <a:defRPr sz="3200"/>
            </a:lvl9pPr>
          </a:lstStyle>
          <a:p>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9"/>
        <p:cNvGrpSpPr/>
        <p:nvPr/>
      </p:nvGrpSpPr>
      <p:grpSpPr>
        <a:xfrm>
          <a:off x="0" y="0"/>
          <a:ext cx="0" cy="0"/>
          <a:chOff x="0" y="0"/>
          <a:chExt cx="0" cy="0"/>
        </a:xfrm>
      </p:grpSpPr>
      <p:sp>
        <p:nvSpPr>
          <p:cNvPr id="90" name="Google Shape;90;p11"/>
          <p:cNvSpPr/>
          <p:nvPr/>
        </p:nvSpPr>
        <p:spPr>
          <a:xfrm>
            <a:off x="-73433" y="-50800"/>
            <a:ext cx="4416833" cy="6952867"/>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1204716" y="-23415"/>
            <a:ext cx="2345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92" name="Google Shape;92;p11"/>
          <p:cNvSpPr/>
          <p:nvPr/>
        </p:nvSpPr>
        <p:spPr>
          <a:xfrm flipH="1">
            <a:off x="629512" y="-12700"/>
            <a:ext cx="691200" cy="998800"/>
          </a:xfrm>
          <a:prstGeom prst="parallelogram">
            <a:avLst>
              <a:gd name="adj" fmla="val 75009"/>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93" name="Google Shape;93;p11"/>
          <p:cNvSpPr/>
          <p:nvPr/>
        </p:nvSpPr>
        <p:spPr>
          <a:xfrm flipH="1">
            <a:off x="1320500" y="6567800"/>
            <a:ext cx="11159600" cy="3040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94" name="Google Shape;94;p11"/>
          <p:cNvSpPr txBox="1">
            <a:spLocks noGrp="1"/>
          </p:cNvSpPr>
          <p:nvPr>
            <p:ph type="sldNum" idx="12"/>
          </p:nvPr>
        </p:nvSpPr>
        <p:spPr>
          <a:xfrm>
            <a:off x="0" y="0"/>
            <a:ext cx="793200" cy="97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reserve="1">
  <p:cSld name="1_Blank">
    <p:spTree>
      <p:nvGrpSpPr>
        <p:cNvPr id="1" name="Shape 89"/>
        <p:cNvGrpSpPr/>
        <p:nvPr/>
      </p:nvGrpSpPr>
      <p:grpSpPr>
        <a:xfrm>
          <a:off x="0" y="0"/>
          <a:ext cx="0" cy="0"/>
          <a:chOff x="0" y="0"/>
          <a:chExt cx="0" cy="0"/>
        </a:xfrm>
      </p:grpSpPr>
      <p:sp>
        <p:nvSpPr>
          <p:cNvPr id="90" name="Google Shape;90;p11"/>
          <p:cNvSpPr/>
          <p:nvPr/>
        </p:nvSpPr>
        <p:spPr>
          <a:xfrm>
            <a:off x="-73433" y="-50800"/>
            <a:ext cx="4416833" cy="6952867"/>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1204716" y="-23415"/>
            <a:ext cx="2345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92" name="Google Shape;92;p11"/>
          <p:cNvSpPr/>
          <p:nvPr/>
        </p:nvSpPr>
        <p:spPr>
          <a:xfrm flipH="1">
            <a:off x="629512" y="-12700"/>
            <a:ext cx="691200" cy="998800"/>
          </a:xfrm>
          <a:prstGeom prst="parallelogram">
            <a:avLst>
              <a:gd name="adj" fmla="val 75009"/>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94" name="Google Shape;94;p11"/>
          <p:cNvSpPr txBox="1">
            <a:spLocks noGrp="1"/>
          </p:cNvSpPr>
          <p:nvPr>
            <p:ph type="sldNum" idx="12"/>
          </p:nvPr>
        </p:nvSpPr>
        <p:spPr>
          <a:xfrm>
            <a:off x="0" y="0"/>
            <a:ext cx="793200" cy="97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2468953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3DC43471-CA74-44C8-A93E-71E37DB0E1AF}"/>
              </a:ext>
            </a:extLst>
          </p:cNvPr>
          <p:cNvSpPr txBox="1">
            <a:spLocks noChangeArrowheads="1"/>
          </p:cNvSpPr>
          <p:nvPr userDrawn="1"/>
        </p:nvSpPr>
        <p:spPr bwMode="auto">
          <a:xfrm>
            <a:off x="101600" y="6096000"/>
            <a:ext cx="6299200" cy="476250"/>
          </a:xfrm>
          <a:prstGeom prst="rect">
            <a:avLst/>
          </a:prstGeom>
          <a:noFill/>
          <a:ln>
            <a:noFill/>
          </a:ln>
          <a:effectLst/>
          <a:extLst>
            <a:ext uri="{FAA26D3D-D897-4be2-8F04-BA451C77F1D7}"/>
          </a:extLst>
        </p:spPr>
        <p:txBody>
          <a:bodyPr/>
          <a:lstStyle>
            <a:defPPr>
              <a:defRPr lang="en-US"/>
            </a:defPPr>
            <a:lvl1pPr algn="l" rtl="0" fontAlgn="base">
              <a:spcBef>
                <a:spcPct val="0"/>
              </a:spcBef>
              <a:spcAft>
                <a:spcPct val="0"/>
              </a:spcAft>
              <a:defRPr sz="1400" kern="1200">
                <a:solidFill>
                  <a:schemeClr val="tx1"/>
                </a:solidFill>
                <a:latin typeface="Arial" charset="0"/>
                <a:ea typeface="ＭＳ Ｐゴシック" charset="0"/>
                <a:cs typeface="+mn-cs"/>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a:lstStyle>
          <a:p>
            <a:pPr>
              <a:defRPr/>
            </a:pPr>
            <a:endParaRPr lang="en-US" sz="1400" dirty="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B862ACD-1435-4E4D-AD62-963916557AC8}"/>
              </a:ext>
            </a:extLst>
          </p:cNvPr>
          <p:cNvSpPr>
            <a:spLocks noGrp="1"/>
          </p:cNvSpPr>
          <p:nvPr>
            <p:ph type="dt" sz="half" idx="10"/>
          </p:nvPr>
        </p:nvSpPr>
        <p:spPr/>
        <p:txBody>
          <a:bodyPr/>
          <a:lstStyle>
            <a:lvl1pPr>
              <a:defRPr/>
            </a:lvl1pPr>
          </a:lstStyle>
          <a:p>
            <a:pPr>
              <a:defRPr/>
            </a:pPr>
            <a:fld id="{4870376B-B61B-4461-8DA3-3CE6A7B1E184}" type="datetimeFigureOut">
              <a:rPr lang="en-US"/>
              <a:pPr>
                <a:defRPr/>
              </a:pPr>
              <a:t>3/6/23</a:t>
            </a:fld>
            <a:endParaRPr lang="en-US"/>
          </a:p>
        </p:txBody>
      </p:sp>
      <p:sp>
        <p:nvSpPr>
          <p:cNvPr id="6" name="Footer Placeholder 4">
            <a:extLst>
              <a:ext uri="{FF2B5EF4-FFF2-40B4-BE49-F238E27FC236}">
                <a16:creationId xmlns:a16="http://schemas.microsoft.com/office/drawing/2014/main" id="{B032B573-49B7-4499-A808-9384F0CD7F7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AFBC3AC-319B-4298-8CFE-5E58E871AB13}"/>
              </a:ext>
            </a:extLst>
          </p:cNvPr>
          <p:cNvSpPr>
            <a:spLocks noGrp="1"/>
          </p:cNvSpPr>
          <p:nvPr>
            <p:ph type="sldNum" sz="quarter" idx="12"/>
          </p:nvPr>
        </p:nvSpPr>
        <p:spPr/>
        <p:txBody>
          <a:bodyPr/>
          <a:lstStyle>
            <a:lvl1pPr>
              <a:defRPr/>
            </a:lvl1pPr>
          </a:lstStyle>
          <a:p>
            <a:fld id="{161DFC8E-8B28-4D8E-8999-C368B92882AA}" type="slidenum">
              <a:rPr lang="en-US" altLang="en-US"/>
              <a:pPr/>
              <a:t>‹#›</a:t>
            </a:fld>
            <a:endParaRPr lang="en-US" altLang="en-US"/>
          </a:p>
        </p:txBody>
      </p:sp>
    </p:spTree>
    <p:extLst>
      <p:ext uri="{BB962C8B-B14F-4D97-AF65-F5344CB8AC3E}">
        <p14:creationId xmlns:p14="http://schemas.microsoft.com/office/powerpoint/2010/main" val="2160978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reserve="1">
  <p:cSld name="1_Subtitle">
    <p:bg>
      <p:bgPr>
        <a:solidFill>
          <a:schemeClr val="tx1"/>
        </a:solidFill>
        <a:effectLst/>
      </p:bgPr>
    </p:bg>
    <p:spTree>
      <p:nvGrpSpPr>
        <p:cNvPr id="1" name="Shape 15"/>
        <p:cNvGrpSpPr/>
        <p:nvPr/>
      </p:nvGrpSpPr>
      <p:grpSpPr>
        <a:xfrm>
          <a:off x="0" y="0"/>
          <a:ext cx="0" cy="0"/>
          <a:chOff x="0" y="0"/>
          <a:chExt cx="0" cy="0"/>
        </a:xfrm>
      </p:grpSpPr>
      <p:sp>
        <p:nvSpPr>
          <p:cNvPr id="16" name="Google Shape;16;p3"/>
          <p:cNvSpPr/>
          <p:nvPr/>
        </p:nvSpPr>
        <p:spPr>
          <a:xfrm>
            <a:off x="6781800" y="-50800"/>
            <a:ext cx="5486400" cy="6959600"/>
          </a:xfrm>
          <a:custGeom>
            <a:avLst/>
            <a:gdLst/>
            <a:ahLst/>
            <a:cxnLst/>
            <a:rect l="l" t="t" r="r" b="b"/>
            <a:pathLst>
              <a:path w="164592" h="208788" extrusionOk="0">
                <a:moveTo>
                  <a:pt x="0" y="1524"/>
                </a:moveTo>
                <a:lnTo>
                  <a:pt x="107442" y="208788"/>
                </a:lnTo>
                <a:lnTo>
                  <a:pt x="164592" y="208788"/>
                </a:lnTo>
                <a:lnTo>
                  <a:pt x="164592" y="0"/>
                </a:lnTo>
                <a:close/>
              </a:path>
            </a:pathLst>
          </a:custGeom>
          <a:solidFill>
            <a:srgbClr val="FFFFFF">
              <a:alpha val="17690"/>
            </a:srgbClr>
          </a:solidFill>
          <a:ln>
            <a:noFill/>
          </a:ln>
        </p:spPr>
      </p:sp>
      <p:sp>
        <p:nvSpPr>
          <p:cNvPr id="17" name="Google Shape;17;p3"/>
          <p:cNvSpPr/>
          <p:nvPr/>
        </p:nvSpPr>
        <p:spPr>
          <a:xfrm flipH="1">
            <a:off x="-558600" y="5859200"/>
            <a:ext cx="10896400" cy="998800"/>
          </a:xfrm>
          <a:prstGeom prst="parallelogram">
            <a:avLst>
              <a:gd name="adj" fmla="val 51542"/>
            </a:avLst>
          </a:pr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solidFill>
                <a:srgbClr val="434343"/>
              </a:solidFill>
            </a:endParaRPr>
          </a:p>
        </p:txBody>
      </p:sp>
      <p:sp>
        <p:nvSpPr>
          <p:cNvPr id="18" name="Google Shape;18;p3"/>
          <p:cNvSpPr/>
          <p:nvPr/>
        </p:nvSpPr>
        <p:spPr>
          <a:xfrm flipH="1">
            <a:off x="1371300" y="5555200"/>
            <a:ext cx="11159600" cy="3040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19" name="Google Shape;19;p3"/>
          <p:cNvSpPr txBox="1">
            <a:spLocks noGrp="1"/>
          </p:cNvSpPr>
          <p:nvPr>
            <p:ph type="ctrTitle"/>
          </p:nvPr>
        </p:nvSpPr>
        <p:spPr>
          <a:xfrm>
            <a:off x="1371300" y="3127133"/>
            <a:ext cx="6960000" cy="1546400"/>
          </a:xfrm>
          <a:prstGeom prst="rect">
            <a:avLst/>
          </a:prstGeom>
        </p:spPr>
        <p:txBody>
          <a:bodyPr spcFirstLastPara="1" wrap="square" lIns="91425" tIns="91425" rIns="91425" bIns="91425" anchor="b" anchorCtr="0">
            <a:noAutofit/>
          </a:bodyPr>
          <a:lstStyle>
            <a:lvl1pPr lvl="0" rtl="0">
              <a:spcBef>
                <a:spcPts val="0"/>
              </a:spcBef>
              <a:spcAft>
                <a:spcPts val="0"/>
              </a:spcAft>
              <a:buSzPts val="4800"/>
              <a:buNone/>
              <a:defRPr sz="6400">
                <a:latin typeface="Calibri" panose="020F0502020204030204" pitchFamily="34" charset="0"/>
                <a:cs typeface="Calibri" panose="020F0502020204030204" pitchFamily="34" charset="0"/>
              </a:defRPr>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dirty="0"/>
          </a:p>
        </p:txBody>
      </p:sp>
      <p:sp>
        <p:nvSpPr>
          <p:cNvPr id="20" name="Google Shape;20;p3"/>
          <p:cNvSpPr txBox="1">
            <a:spLocks noGrp="1"/>
          </p:cNvSpPr>
          <p:nvPr>
            <p:ph type="subTitle" idx="1"/>
          </p:nvPr>
        </p:nvSpPr>
        <p:spPr>
          <a:xfrm>
            <a:off x="1371300" y="4599533"/>
            <a:ext cx="6960000" cy="7600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222222"/>
              </a:buClr>
              <a:buSzPts val="2400"/>
              <a:buNone/>
              <a:defRPr sz="3200">
                <a:solidFill>
                  <a:srgbClr val="43B02A"/>
                </a:solidFill>
                <a:latin typeface="Calibri" panose="020F0502020204030204" pitchFamily="34" charset="0"/>
                <a:cs typeface="Calibri" panose="020F0502020204030204" pitchFamily="34" charset="0"/>
              </a:defRPr>
            </a:lvl1pPr>
            <a:lvl2pPr lvl="1" rtl="0">
              <a:spcBef>
                <a:spcPts val="0"/>
              </a:spcBef>
              <a:spcAft>
                <a:spcPts val="0"/>
              </a:spcAft>
              <a:buClr>
                <a:srgbClr val="222222"/>
              </a:buClr>
              <a:buSzPts val="2400"/>
              <a:buNone/>
              <a:defRPr/>
            </a:lvl2pPr>
            <a:lvl3pPr lvl="2" rtl="0">
              <a:spcBef>
                <a:spcPts val="0"/>
              </a:spcBef>
              <a:spcAft>
                <a:spcPts val="0"/>
              </a:spcAft>
              <a:buClr>
                <a:srgbClr val="222222"/>
              </a:buClr>
              <a:buSzPts val="2400"/>
              <a:buNone/>
              <a:defRPr/>
            </a:lvl3pPr>
            <a:lvl4pPr lvl="3" rtl="0">
              <a:spcBef>
                <a:spcPts val="0"/>
              </a:spcBef>
              <a:spcAft>
                <a:spcPts val="0"/>
              </a:spcAft>
              <a:buClr>
                <a:srgbClr val="222222"/>
              </a:buClr>
              <a:buSzPts val="2400"/>
              <a:buNone/>
              <a:defRPr sz="3200"/>
            </a:lvl4pPr>
            <a:lvl5pPr lvl="4" rtl="0">
              <a:spcBef>
                <a:spcPts val="0"/>
              </a:spcBef>
              <a:spcAft>
                <a:spcPts val="0"/>
              </a:spcAft>
              <a:buClr>
                <a:srgbClr val="222222"/>
              </a:buClr>
              <a:buSzPts val="2400"/>
              <a:buNone/>
              <a:defRPr sz="3200"/>
            </a:lvl5pPr>
            <a:lvl6pPr lvl="5" rtl="0">
              <a:spcBef>
                <a:spcPts val="0"/>
              </a:spcBef>
              <a:spcAft>
                <a:spcPts val="0"/>
              </a:spcAft>
              <a:buClr>
                <a:srgbClr val="222222"/>
              </a:buClr>
              <a:buSzPts val="2400"/>
              <a:buNone/>
              <a:defRPr sz="3200"/>
            </a:lvl6pPr>
            <a:lvl7pPr lvl="6" rtl="0">
              <a:spcBef>
                <a:spcPts val="0"/>
              </a:spcBef>
              <a:spcAft>
                <a:spcPts val="0"/>
              </a:spcAft>
              <a:buClr>
                <a:srgbClr val="222222"/>
              </a:buClr>
              <a:buSzPts val="2400"/>
              <a:buNone/>
              <a:defRPr sz="3200"/>
            </a:lvl7pPr>
            <a:lvl8pPr lvl="7" rtl="0">
              <a:spcBef>
                <a:spcPts val="0"/>
              </a:spcBef>
              <a:spcAft>
                <a:spcPts val="0"/>
              </a:spcAft>
              <a:buClr>
                <a:srgbClr val="222222"/>
              </a:buClr>
              <a:buSzPts val="2400"/>
              <a:buNone/>
              <a:defRPr sz="3200"/>
            </a:lvl8pPr>
            <a:lvl9pPr lvl="8" rtl="0">
              <a:spcBef>
                <a:spcPts val="0"/>
              </a:spcBef>
              <a:spcAft>
                <a:spcPts val="0"/>
              </a:spcAft>
              <a:buClr>
                <a:srgbClr val="222222"/>
              </a:buClr>
              <a:buSzPts val="2400"/>
              <a:buNone/>
              <a:defRPr sz="3200"/>
            </a:lvl9pPr>
          </a:lstStyle>
          <a:p>
            <a:endParaRPr dirty="0"/>
          </a:p>
        </p:txBody>
      </p:sp>
    </p:spTree>
    <p:extLst>
      <p:ext uri="{BB962C8B-B14F-4D97-AF65-F5344CB8AC3E}">
        <p14:creationId xmlns:p14="http://schemas.microsoft.com/office/powerpoint/2010/main" val="2086229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reserve="1">
  <p:cSld name="1_Quote">
    <p:spTree>
      <p:nvGrpSpPr>
        <p:cNvPr id="1" name="Shape 21"/>
        <p:cNvGrpSpPr/>
        <p:nvPr/>
      </p:nvGrpSpPr>
      <p:grpSpPr>
        <a:xfrm>
          <a:off x="0" y="0"/>
          <a:ext cx="0" cy="0"/>
          <a:chOff x="0" y="0"/>
          <a:chExt cx="0" cy="0"/>
        </a:xfrm>
      </p:grpSpPr>
      <p:sp>
        <p:nvSpPr>
          <p:cNvPr id="22" name="Google Shape;22;p4"/>
          <p:cNvSpPr/>
          <p:nvPr/>
        </p:nvSpPr>
        <p:spPr>
          <a:xfrm>
            <a:off x="-58733" y="-50799"/>
            <a:ext cx="5519733" cy="6923500"/>
          </a:xfrm>
          <a:custGeom>
            <a:avLst/>
            <a:gdLst/>
            <a:ahLst/>
            <a:cxnLst/>
            <a:rect l="l" t="t" r="r" b="b"/>
            <a:pathLst>
              <a:path w="165592" h="207705" extrusionOk="0">
                <a:moveTo>
                  <a:pt x="165592" y="207264"/>
                </a:moveTo>
                <a:lnTo>
                  <a:pt x="58150" y="0"/>
                </a:lnTo>
                <a:lnTo>
                  <a:pt x="0" y="643"/>
                </a:lnTo>
                <a:lnTo>
                  <a:pt x="881" y="207705"/>
                </a:lnTo>
                <a:close/>
              </a:path>
            </a:pathLst>
          </a:custGeom>
          <a:solidFill>
            <a:srgbClr val="F3F3F3"/>
          </a:solidFill>
          <a:ln>
            <a:noFill/>
          </a:ln>
        </p:spPr>
      </p:sp>
      <p:sp>
        <p:nvSpPr>
          <p:cNvPr id="23" name="Google Shape;23;p4"/>
          <p:cNvSpPr/>
          <p:nvPr/>
        </p:nvSpPr>
        <p:spPr>
          <a:xfrm flipH="1">
            <a:off x="-863467" y="-19667"/>
            <a:ext cx="33092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24" name="Google Shape;24;p4"/>
          <p:cNvSpPr txBox="1">
            <a:spLocks noGrp="1"/>
          </p:cNvSpPr>
          <p:nvPr>
            <p:ph type="body" idx="1"/>
          </p:nvPr>
        </p:nvSpPr>
        <p:spPr>
          <a:xfrm>
            <a:off x="1320500" y="1362600"/>
            <a:ext cx="9790800" cy="4496800"/>
          </a:xfrm>
          <a:prstGeom prst="rect">
            <a:avLst/>
          </a:prstGeom>
        </p:spPr>
        <p:txBody>
          <a:bodyPr spcFirstLastPara="1" wrap="square" lIns="91425" tIns="91425" rIns="91425" bIns="91425" anchor="ctr" anchorCtr="0">
            <a:noAutofit/>
          </a:bodyPr>
          <a:lstStyle>
            <a:lvl1pPr marL="609585" lvl="0" indent="-609585" rtl="0">
              <a:spcBef>
                <a:spcPts val="800"/>
              </a:spcBef>
              <a:spcAft>
                <a:spcPts val="0"/>
              </a:spcAft>
              <a:buClr>
                <a:srgbClr val="43B02A"/>
              </a:buClr>
              <a:buSzPts val="3600"/>
              <a:buChar char="▸"/>
              <a:defRPr sz="4800" i="1">
                <a:latin typeface="Calibri" panose="020F0502020204030204" pitchFamily="34" charset="0"/>
                <a:cs typeface="Calibri" panose="020F0502020204030204" pitchFamily="34" charset="0"/>
              </a:defRPr>
            </a:lvl1pPr>
            <a:lvl2pPr marL="1219170" lvl="1" indent="-609585" rtl="0">
              <a:spcBef>
                <a:spcPts val="0"/>
              </a:spcBef>
              <a:spcAft>
                <a:spcPts val="0"/>
              </a:spcAft>
              <a:buSzPts val="3600"/>
              <a:buChar char="▹"/>
              <a:defRPr sz="4800" i="1"/>
            </a:lvl2pPr>
            <a:lvl3pPr marL="1828754" lvl="2" indent="-609585" rtl="0">
              <a:spcBef>
                <a:spcPts val="0"/>
              </a:spcBef>
              <a:spcAft>
                <a:spcPts val="0"/>
              </a:spcAft>
              <a:buSzPts val="3600"/>
              <a:buChar char="▹"/>
              <a:defRPr sz="4800" i="1"/>
            </a:lvl3pPr>
            <a:lvl4pPr marL="2438339" lvl="3" indent="-609585" rtl="0">
              <a:spcBef>
                <a:spcPts val="0"/>
              </a:spcBef>
              <a:spcAft>
                <a:spcPts val="0"/>
              </a:spcAft>
              <a:buSzPts val="3600"/>
              <a:buChar char="▹"/>
              <a:defRPr sz="4800" i="1"/>
            </a:lvl4pPr>
            <a:lvl5pPr marL="3047924" lvl="4" indent="-609585" rtl="0">
              <a:spcBef>
                <a:spcPts val="0"/>
              </a:spcBef>
              <a:spcAft>
                <a:spcPts val="0"/>
              </a:spcAft>
              <a:buSzPts val="3600"/>
              <a:buChar char="▹"/>
              <a:defRPr sz="4800" i="1"/>
            </a:lvl5pPr>
            <a:lvl6pPr marL="3657509" lvl="5" indent="-609585" rtl="0">
              <a:spcBef>
                <a:spcPts val="0"/>
              </a:spcBef>
              <a:spcAft>
                <a:spcPts val="0"/>
              </a:spcAft>
              <a:buSzPts val="3600"/>
              <a:buChar char="▹"/>
              <a:defRPr sz="4800" i="1"/>
            </a:lvl6pPr>
            <a:lvl7pPr marL="4267093" lvl="6" indent="-609585" rtl="0">
              <a:spcBef>
                <a:spcPts val="0"/>
              </a:spcBef>
              <a:spcAft>
                <a:spcPts val="0"/>
              </a:spcAft>
              <a:buSzPts val="3600"/>
              <a:buChar char="▹"/>
              <a:defRPr sz="4800" i="1"/>
            </a:lvl7pPr>
            <a:lvl8pPr marL="4876678" lvl="7" indent="-609585" rtl="0">
              <a:spcBef>
                <a:spcPts val="0"/>
              </a:spcBef>
              <a:spcAft>
                <a:spcPts val="0"/>
              </a:spcAft>
              <a:buSzPts val="3600"/>
              <a:buChar char="▹"/>
              <a:defRPr sz="4800" i="1"/>
            </a:lvl8pPr>
            <a:lvl9pPr marL="5486263" lvl="8" indent="-609585">
              <a:spcBef>
                <a:spcPts val="0"/>
              </a:spcBef>
              <a:spcAft>
                <a:spcPts val="0"/>
              </a:spcAft>
              <a:buSzPts val="3600"/>
              <a:buChar char="▹"/>
              <a:defRPr sz="4800" i="1"/>
            </a:lvl9pPr>
          </a:lstStyle>
          <a:p>
            <a:endParaRPr dirty="0"/>
          </a:p>
        </p:txBody>
      </p:sp>
      <p:sp>
        <p:nvSpPr>
          <p:cNvPr id="26" name="Google Shape;26;p4"/>
          <p:cNvSpPr/>
          <p:nvPr/>
        </p:nvSpPr>
        <p:spPr>
          <a:xfrm flipH="1">
            <a:off x="1921263" y="-19667"/>
            <a:ext cx="994400" cy="9988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27" name="Google Shape;27;p4"/>
          <p:cNvSpPr/>
          <p:nvPr/>
        </p:nvSpPr>
        <p:spPr>
          <a:xfrm flipH="1">
            <a:off x="9276399" y="5859533"/>
            <a:ext cx="3525200" cy="9988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29" name="Google Shape;29;p4"/>
          <p:cNvSpPr/>
          <p:nvPr/>
        </p:nvSpPr>
        <p:spPr>
          <a:xfrm flipH="1">
            <a:off x="8835396" y="5859533"/>
            <a:ext cx="9944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10" name="Google Shape;39;p5">
            <a:extLst>
              <a:ext uri="{FF2B5EF4-FFF2-40B4-BE49-F238E27FC236}">
                <a16:creationId xmlns:a16="http://schemas.microsoft.com/office/drawing/2014/main" id="{22FA8392-143A-CD47-93A5-8FB1018D6671}"/>
              </a:ext>
            </a:extLst>
          </p:cNvPr>
          <p:cNvSpPr txBox="1">
            <a:spLocks noGrp="1"/>
          </p:cNvSpPr>
          <p:nvPr>
            <p:ph type="sldNum" idx="12"/>
          </p:nvPr>
        </p:nvSpPr>
        <p:spPr>
          <a:xfrm>
            <a:off x="0" y="0"/>
            <a:ext cx="793200" cy="97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221653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0"/>
        <p:cNvGrpSpPr/>
        <p:nvPr/>
      </p:nvGrpSpPr>
      <p:grpSpPr>
        <a:xfrm>
          <a:off x="0" y="0"/>
          <a:ext cx="0" cy="0"/>
          <a:chOff x="0" y="0"/>
          <a:chExt cx="0" cy="0"/>
        </a:xfrm>
      </p:grpSpPr>
      <p:sp>
        <p:nvSpPr>
          <p:cNvPr id="31" name="Google Shape;31;p5"/>
          <p:cNvSpPr/>
          <p:nvPr/>
        </p:nvSpPr>
        <p:spPr>
          <a:xfrm>
            <a:off x="-73433" y="-50800"/>
            <a:ext cx="4416833" cy="6952867"/>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32" name="Google Shape;32;p5"/>
          <p:cNvSpPr/>
          <p:nvPr/>
        </p:nvSpPr>
        <p:spPr>
          <a:xfrm flipH="1">
            <a:off x="-1204716" y="-23415"/>
            <a:ext cx="2345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3" name="Google Shape;33;p5"/>
          <p:cNvSpPr/>
          <p:nvPr/>
        </p:nvSpPr>
        <p:spPr>
          <a:xfrm flipH="1">
            <a:off x="629512" y="-12700"/>
            <a:ext cx="691200" cy="998800"/>
          </a:xfrm>
          <a:prstGeom prst="parallelogram">
            <a:avLst>
              <a:gd name="adj" fmla="val 75009"/>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4" name="Google Shape;34;p5"/>
          <p:cNvSpPr/>
          <p:nvPr/>
        </p:nvSpPr>
        <p:spPr>
          <a:xfrm flipH="1">
            <a:off x="990604" y="363800"/>
            <a:ext cx="10007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5" name="Google Shape;35;p5"/>
          <p:cNvSpPr/>
          <p:nvPr/>
        </p:nvSpPr>
        <p:spPr>
          <a:xfrm flipH="1">
            <a:off x="10482157" y="363800"/>
            <a:ext cx="2345600" cy="9988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6" name="Google Shape;36;p5"/>
          <p:cNvSpPr/>
          <p:nvPr/>
        </p:nvSpPr>
        <p:spPr>
          <a:xfrm flipH="1">
            <a:off x="1320500" y="6567800"/>
            <a:ext cx="11159600" cy="3040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7" name="Google Shape;37;p5"/>
          <p:cNvSpPr txBox="1">
            <a:spLocks noGrp="1"/>
          </p:cNvSpPr>
          <p:nvPr>
            <p:ph type="title"/>
          </p:nvPr>
        </p:nvSpPr>
        <p:spPr>
          <a:xfrm>
            <a:off x="1473200" y="368100"/>
            <a:ext cx="8966000" cy="998800"/>
          </a:xfrm>
          <a:prstGeom prst="rect">
            <a:avLst/>
          </a:prstGeom>
        </p:spPr>
        <p:txBody>
          <a:bodyPr spcFirstLastPara="1" wrap="square" lIns="91425" tIns="91425" rIns="91425" bIns="91425" anchor="ctr" anchorCtr="0">
            <a:noAutofit/>
          </a:bodyPr>
          <a:lstStyle>
            <a:lvl1pPr lvl="0">
              <a:spcBef>
                <a:spcPts val="0"/>
              </a:spcBef>
              <a:spcAft>
                <a:spcPts val="0"/>
              </a:spcAft>
              <a:buSzPts val="2400"/>
              <a:buNone/>
              <a:defRPr>
                <a:latin typeface="Calibri" panose="020F0502020204030204" pitchFamily="34" charset="0"/>
                <a:cs typeface="Calibri" panose="020F0502020204030204" pitchFamily="34" charset="0"/>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dirty="0"/>
          </a:p>
        </p:txBody>
      </p:sp>
      <p:sp>
        <p:nvSpPr>
          <p:cNvPr id="38" name="Google Shape;38;p5"/>
          <p:cNvSpPr txBox="1">
            <a:spLocks noGrp="1"/>
          </p:cNvSpPr>
          <p:nvPr>
            <p:ph type="body" idx="1"/>
          </p:nvPr>
        </p:nvSpPr>
        <p:spPr>
          <a:xfrm>
            <a:off x="1473200" y="1703500"/>
            <a:ext cx="10109200" cy="4864400"/>
          </a:xfrm>
          <a:prstGeom prst="rect">
            <a:avLst/>
          </a:prstGeom>
        </p:spPr>
        <p:txBody>
          <a:bodyPr spcFirstLastPara="1" wrap="square" lIns="91425" tIns="91425" rIns="91425" bIns="91425" anchor="t" anchorCtr="0">
            <a:noAutofit/>
          </a:bodyPr>
          <a:lstStyle>
            <a:lvl1pPr marL="609585" lvl="0" indent="-558786">
              <a:spcBef>
                <a:spcPts val="800"/>
              </a:spcBef>
              <a:spcAft>
                <a:spcPts val="0"/>
              </a:spcAft>
              <a:buClr>
                <a:srgbClr val="43B02A"/>
              </a:buClr>
              <a:buSzPts val="3000"/>
              <a:buChar char="▸"/>
              <a:defRPr>
                <a:latin typeface="Calibri" panose="020F0502020204030204" pitchFamily="34" charset="0"/>
                <a:cs typeface="Calibri" panose="020F0502020204030204" pitchFamily="34" charset="0"/>
              </a:defRPr>
            </a:lvl1pPr>
            <a:lvl2pPr marL="1219170" lvl="1" indent="-507987">
              <a:spcBef>
                <a:spcPts val="0"/>
              </a:spcBef>
              <a:spcAft>
                <a:spcPts val="0"/>
              </a:spcAft>
              <a:buSzPts val="2400"/>
              <a:buChar char="▹"/>
              <a:defRPr/>
            </a:lvl2pPr>
            <a:lvl3pPr marL="1828754" lvl="2" indent="-507987">
              <a:spcBef>
                <a:spcPts val="0"/>
              </a:spcBef>
              <a:spcAft>
                <a:spcPts val="0"/>
              </a:spcAft>
              <a:buSzPts val="24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dirty="0"/>
          </a:p>
        </p:txBody>
      </p:sp>
      <p:sp>
        <p:nvSpPr>
          <p:cNvPr id="39" name="Google Shape;39;p5"/>
          <p:cNvSpPr txBox="1">
            <a:spLocks noGrp="1"/>
          </p:cNvSpPr>
          <p:nvPr>
            <p:ph type="sldNum" idx="12"/>
          </p:nvPr>
        </p:nvSpPr>
        <p:spPr>
          <a:xfrm>
            <a:off x="0" y="0"/>
            <a:ext cx="793200" cy="97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1 column" type="tx" preserve="1">
  <p:cSld name="1_Title + 1 column">
    <p:spTree>
      <p:nvGrpSpPr>
        <p:cNvPr id="1" name="Shape 30"/>
        <p:cNvGrpSpPr/>
        <p:nvPr/>
      </p:nvGrpSpPr>
      <p:grpSpPr>
        <a:xfrm>
          <a:off x="0" y="0"/>
          <a:ext cx="0" cy="0"/>
          <a:chOff x="0" y="0"/>
          <a:chExt cx="0" cy="0"/>
        </a:xfrm>
      </p:grpSpPr>
      <p:sp>
        <p:nvSpPr>
          <p:cNvPr id="31" name="Google Shape;31;p5"/>
          <p:cNvSpPr/>
          <p:nvPr/>
        </p:nvSpPr>
        <p:spPr>
          <a:xfrm>
            <a:off x="-73433" y="-50800"/>
            <a:ext cx="4416833" cy="6952867"/>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32" name="Google Shape;32;p5"/>
          <p:cNvSpPr/>
          <p:nvPr/>
        </p:nvSpPr>
        <p:spPr>
          <a:xfrm flipH="1">
            <a:off x="-1204716" y="-23415"/>
            <a:ext cx="2345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3" name="Google Shape;33;p5"/>
          <p:cNvSpPr/>
          <p:nvPr/>
        </p:nvSpPr>
        <p:spPr>
          <a:xfrm flipH="1">
            <a:off x="629512" y="-12700"/>
            <a:ext cx="691200" cy="998800"/>
          </a:xfrm>
          <a:prstGeom prst="parallelogram">
            <a:avLst>
              <a:gd name="adj" fmla="val 75009"/>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4" name="Google Shape;34;p5"/>
          <p:cNvSpPr/>
          <p:nvPr/>
        </p:nvSpPr>
        <p:spPr>
          <a:xfrm flipH="1">
            <a:off x="990604" y="363800"/>
            <a:ext cx="10007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5" name="Google Shape;35;p5"/>
          <p:cNvSpPr/>
          <p:nvPr/>
        </p:nvSpPr>
        <p:spPr>
          <a:xfrm flipH="1">
            <a:off x="10308000" y="363800"/>
            <a:ext cx="2345600" cy="998800"/>
          </a:xfrm>
          <a:prstGeom prst="parallelogram">
            <a:avLst>
              <a:gd name="adj" fmla="val 51542"/>
            </a:avLst>
          </a:prstGeom>
          <a:solidFill>
            <a:srgbClr val="2123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6" name="Google Shape;36;p5"/>
          <p:cNvSpPr/>
          <p:nvPr/>
        </p:nvSpPr>
        <p:spPr>
          <a:xfrm flipH="1">
            <a:off x="1320500" y="6567800"/>
            <a:ext cx="11159600" cy="3040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7" name="Google Shape;37;p5"/>
          <p:cNvSpPr txBox="1">
            <a:spLocks noGrp="1"/>
          </p:cNvSpPr>
          <p:nvPr>
            <p:ph type="title"/>
          </p:nvPr>
        </p:nvSpPr>
        <p:spPr>
          <a:xfrm>
            <a:off x="1473200" y="368100"/>
            <a:ext cx="8966000" cy="998800"/>
          </a:xfrm>
          <a:prstGeom prst="rect">
            <a:avLst/>
          </a:prstGeom>
        </p:spPr>
        <p:txBody>
          <a:bodyPr spcFirstLastPara="1" wrap="square" lIns="91425" tIns="91425" rIns="91425" bIns="91425" anchor="ctr" anchorCtr="0">
            <a:noAutofit/>
          </a:bodyPr>
          <a:lstStyle>
            <a:lvl1pPr lvl="0">
              <a:spcBef>
                <a:spcPts val="0"/>
              </a:spcBef>
              <a:spcAft>
                <a:spcPts val="0"/>
              </a:spcAft>
              <a:buSzPts val="2400"/>
              <a:buNone/>
              <a:defRPr>
                <a:latin typeface="Calibri" panose="020F0502020204030204" pitchFamily="34" charset="0"/>
                <a:cs typeface="Calibri" panose="020F0502020204030204" pitchFamily="34" charset="0"/>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dirty="0"/>
          </a:p>
        </p:txBody>
      </p:sp>
      <p:sp>
        <p:nvSpPr>
          <p:cNvPr id="38" name="Google Shape;38;p5"/>
          <p:cNvSpPr txBox="1">
            <a:spLocks noGrp="1"/>
          </p:cNvSpPr>
          <p:nvPr>
            <p:ph type="body" idx="1"/>
          </p:nvPr>
        </p:nvSpPr>
        <p:spPr>
          <a:xfrm>
            <a:off x="1473200" y="1703500"/>
            <a:ext cx="10109200" cy="4864400"/>
          </a:xfrm>
          <a:prstGeom prst="rect">
            <a:avLst/>
          </a:prstGeom>
        </p:spPr>
        <p:txBody>
          <a:bodyPr spcFirstLastPara="1" wrap="square" lIns="91425" tIns="91425" rIns="91425" bIns="91425" anchor="t" anchorCtr="0">
            <a:noAutofit/>
          </a:bodyPr>
          <a:lstStyle>
            <a:lvl1pPr marL="609585" lvl="0" indent="-558786">
              <a:spcBef>
                <a:spcPts val="800"/>
              </a:spcBef>
              <a:spcAft>
                <a:spcPts val="0"/>
              </a:spcAft>
              <a:buClr>
                <a:srgbClr val="43B02A"/>
              </a:buClr>
              <a:buSzPts val="3000"/>
              <a:buChar char="▸"/>
              <a:defRPr>
                <a:latin typeface="Calibri" panose="020F0502020204030204" pitchFamily="34" charset="0"/>
                <a:cs typeface="Calibri" panose="020F0502020204030204" pitchFamily="34" charset="0"/>
              </a:defRPr>
            </a:lvl1pPr>
            <a:lvl2pPr marL="1219170" lvl="1" indent="-507987">
              <a:spcBef>
                <a:spcPts val="0"/>
              </a:spcBef>
              <a:spcAft>
                <a:spcPts val="0"/>
              </a:spcAft>
              <a:buSzPts val="2400"/>
              <a:buChar char="▹"/>
              <a:defRPr/>
            </a:lvl2pPr>
            <a:lvl3pPr marL="1828754" lvl="2" indent="-507987">
              <a:spcBef>
                <a:spcPts val="0"/>
              </a:spcBef>
              <a:spcAft>
                <a:spcPts val="0"/>
              </a:spcAft>
              <a:buSzPts val="24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dirty="0"/>
          </a:p>
        </p:txBody>
      </p:sp>
      <p:sp>
        <p:nvSpPr>
          <p:cNvPr id="39" name="Google Shape;39;p5"/>
          <p:cNvSpPr txBox="1">
            <a:spLocks noGrp="1"/>
          </p:cNvSpPr>
          <p:nvPr>
            <p:ph type="sldNum" idx="12"/>
          </p:nvPr>
        </p:nvSpPr>
        <p:spPr>
          <a:xfrm>
            <a:off x="0" y="0"/>
            <a:ext cx="793200" cy="97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35986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1 column" type="tx" preserve="1">
  <p:cSld name="1_Title + 1 column">
    <p:spTree>
      <p:nvGrpSpPr>
        <p:cNvPr id="1" name="Shape 30"/>
        <p:cNvGrpSpPr/>
        <p:nvPr/>
      </p:nvGrpSpPr>
      <p:grpSpPr>
        <a:xfrm>
          <a:off x="0" y="0"/>
          <a:ext cx="0" cy="0"/>
          <a:chOff x="0" y="0"/>
          <a:chExt cx="0" cy="0"/>
        </a:xfrm>
      </p:grpSpPr>
      <p:sp>
        <p:nvSpPr>
          <p:cNvPr id="31" name="Google Shape;31;p5"/>
          <p:cNvSpPr/>
          <p:nvPr/>
        </p:nvSpPr>
        <p:spPr>
          <a:xfrm>
            <a:off x="-73433" y="-50800"/>
            <a:ext cx="4416833" cy="6952867"/>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32" name="Google Shape;32;p5"/>
          <p:cNvSpPr/>
          <p:nvPr/>
        </p:nvSpPr>
        <p:spPr>
          <a:xfrm flipH="1">
            <a:off x="-1204716" y="-23415"/>
            <a:ext cx="2345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3" name="Google Shape;33;p5"/>
          <p:cNvSpPr/>
          <p:nvPr/>
        </p:nvSpPr>
        <p:spPr>
          <a:xfrm flipH="1">
            <a:off x="629512" y="-12700"/>
            <a:ext cx="691200" cy="998800"/>
          </a:xfrm>
          <a:prstGeom prst="parallelogram">
            <a:avLst>
              <a:gd name="adj" fmla="val 75009"/>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4" name="Google Shape;34;p5"/>
          <p:cNvSpPr/>
          <p:nvPr/>
        </p:nvSpPr>
        <p:spPr>
          <a:xfrm flipH="1">
            <a:off x="990604" y="363800"/>
            <a:ext cx="10007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5" name="Google Shape;35;p5"/>
          <p:cNvSpPr/>
          <p:nvPr/>
        </p:nvSpPr>
        <p:spPr>
          <a:xfrm flipH="1">
            <a:off x="10308000" y="363800"/>
            <a:ext cx="2345600" cy="998800"/>
          </a:xfrm>
          <a:prstGeom prst="parallelogram">
            <a:avLst>
              <a:gd name="adj" fmla="val 51542"/>
            </a:avLst>
          </a:prstGeom>
          <a:solidFill>
            <a:srgbClr val="2123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37" name="Google Shape;37;p5"/>
          <p:cNvSpPr txBox="1">
            <a:spLocks noGrp="1"/>
          </p:cNvSpPr>
          <p:nvPr>
            <p:ph type="title"/>
          </p:nvPr>
        </p:nvSpPr>
        <p:spPr>
          <a:xfrm>
            <a:off x="1473200" y="368100"/>
            <a:ext cx="8966000" cy="998800"/>
          </a:xfrm>
          <a:prstGeom prst="rect">
            <a:avLst/>
          </a:prstGeom>
        </p:spPr>
        <p:txBody>
          <a:bodyPr spcFirstLastPara="1" wrap="square" lIns="91425" tIns="91425" rIns="91425" bIns="91425" anchor="ctr" anchorCtr="0">
            <a:noAutofit/>
          </a:bodyPr>
          <a:lstStyle>
            <a:lvl1pPr lvl="0">
              <a:spcBef>
                <a:spcPts val="0"/>
              </a:spcBef>
              <a:spcAft>
                <a:spcPts val="0"/>
              </a:spcAft>
              <a:buSzPts val="2400"/>
              <a:buNone/>
              <a:defRPr>
                <a:latin typeface="Calibri" panose="020F0502020204030204" pitchFamily="34" charset="0"/>
                <a:cs typeface="Calibri" panose="020F0502020204030204" pitchFamily="34" charset="0"/>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dirty="0"/>
          </a:p>
        </p:txBody>
      </p:sp>
      <p:sp>
        <p:nvSpPr>
          <p:cNvPr id="38" name="Google Shape;38;p5"/>
          <p:cNvSpPr txBox="1">
            <a:spLocks noGrp="1"/>
          </p:cNvSpPr>
          <p:nvPr>
            <p:ph type="body" idx="1"/>
          </p:nvPr>
        </p:nvSpPr>
        <p:spPr>
          <a:xfrm>
            <a:off x="1473200" y="1703500"/>
            <a:ext cx="10109200" cy="4864400"/>
          </a:xfrm>
          <a:prstGeom prst="rect">
            <a:avLst/>
          </a:prstGeom>
        </p:spPr>
        <p:txBody>
          <a:bodyPr spcFirstLastPara="1" wrap="square" lIns="91425" tIns="91425" rIns="91425" bIns="91425" anchor="t" anchorCtr="0">
            <a:noAutofit/>
          </a:bodyPr>
          <a:lstStyle>
            <a:lvl1pPr marL="609585" lvl="0" indent="-558786">
              <a:spcBef>
                <a:spcPts val="800"/>
              </a:spcBef>
              <a:spcAft>
                <a:spcPts val="0"/>
              </a:spcAft>
              <a:buClr>
                <a:srgbClr val="43B02A"/>
              </a:buClr>
              <a:buSzPts val="3000"/>
              <a:buChar char="▸"/>
              <a:defRPr>
                <a:latin typeface="Calibri" panose="020F0502020204030204" pitchFamily="34" charset="0"/>
                <a:cs typeface="Calibri" panose="020F0502020204030204" pitchFamily="34" charset="0"/>
              </a:defRPr>
            </a:lvl1pPr>
            <a:lvl2pPr marL="1219170" lvl="1" indent="-507987">
              <a:spcBef>
                <a:spcPts val="0"/>
              </a:spcBef>
              <a:spcAft>
                <a:spcPts val="0"/>
              </a:spcAft>
              <a:buSzPts val="2400"/>
              <a:buChar char="▹"/>
              <a:defRPr/>
            </a:lvl2pPr>
            <a:lvl3pPr marL="1828754" lvl="2" indent="-507987">
              <a:spcBef>
                <a:spcPts val="0"/>
              </a:spcBef>
              <a:spcAft>
                <a:spcPts val="0"/>
              </a:spcAft>
              <a:buSzPts val="2400"/>
              <a:buChar char="▹"/>
              <a:defRPr/>
            </a:lvl3pPr>
            <a:lvl4pPr marL="2438339" lvl="3" indent="-457189">
              <a:spcBef>
                <a:spcPts val="0"/>
              </a:spcBef>
              <a:spcAft>
                <a:spcPts val="0"/>
              </a:spcAft>
              <a:buSzPts val="18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dirty="0"/>
          </a:p>
        </p:txBody>
      </p:sp>
      <p:sp>
        <p:nvSpPr>
          <p:cNvPr id="39" name="Google Shape;39;p5"/>
          <p:cNvSpPr txBox="1">
            <a:spLocks noGrp="1"/>
          </p:cNvSpPr>
          <p:nvPr>
            <p:ph type="sldNum" idx="12"/>
          </p:nvPr>
        </p:nvSpPr>
        <p:spPr>
          <a:xfrm>
            <a:off x="0" y="0"/>
            <a:ext cx="793200" cy="97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1607526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0"/>
        <p:cNvGrpSpPr/>
        <p:nvPr/>
      </p:nvGrpSpPr>
      <p:grpSpPr>
        <a:xfrm>
          <a:off x="0" y="0"/>
          <a:ext cx="0" cy="0"/>
          <a:chOff x="0" y="0"/>
          <a:chExt cx="0" cy="0"/>
        </a:xfrm>
      </p:grpSpPr>
      <p:sp>
        <p:nvSpPr>
          <p:cNvPr id="41" name="Google Shape;41;p6"/>
          <p:cNvSpPr/>
          <p:nvPr/>
        </p:nvSpPr>
        <p:spPr>
          <a:xfrm>
            <a:off x="-73433" y="-50800"/>
            <a:ext cx="4416833" cy="6952867"/>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42" name="Google Shape;42;p6"/>
          <p:cNvSpPr/>
          <p:nvPr/>
        </p:nvSpPr>
        <p:spPr>
          <a:xfrm flipH="1">
            <a:off x="-1204716" y="-23415"/>
            <a:ext cx="2345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43" name="Google Shape;43;p6"/>
          <p:cNvSpPr/>
          <p:nvPr/>
        </p:nvSpPr>
        <p:spPr>
          <a:xfrm flipH="1">
            <a:off x="629512" y="-12700"/>
            <a:ext cx="691200" cy="998800"/>
          </a:xfrm>
          <a:prstGeom prst="parallelogram">
            <a:avLst>
              <a:gd name="adj" fmla="val 75009"/>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44" name="Google Shape;44;p6"/>
          <p:cNvSpPr/>
          <p:nvPr/>
        </p:nvSpPr>
        <p:spPr>
          <a:xfrm flipH="1">
            <a:off x="990604" y="363800"/>
            <a:ext cx="10007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45" name="Google Shape;45;p6"/>
          <p:cNvSpPr/>
          <p:nvPr/>
        </p:nvSpPr>
        <p:spPr>
          <a:xfrm flipH="1">
            <a:off x="10482157" y="363800"/>
            <a:ext cx="2345600" cy="9988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46" name="Google Shape;46;p6"/>
          <p:cNvSpPr/>
          <p:nvPr/>
        </p:nvSpPr>
        <p:spPr>
          <a:xfrm flipH="1">
            <a:off x="1320500" y="6567800"/>
            <a:ext cx="11159600" cy="3040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47" name="Google Shape;47;p6"/>
          <p:cNvSpPr txBox="1">
            <a:spLocks noGrp="1"/>
          </p:cNvSpPr>
          <p:nvPr>
            <p:ph type="title"/>
          </p:nvPr>
        </p:nvSpPr>
        <p:spPr>
          <a:xfrm>
            <a:off x="1468515" y="363800"/>
            <a:ext cx="10099200" cy="998800"/>
          </a:xfrm>
          <a:prstGeom prst="rect">
            <a:avLst/>
          </a:prstGeom>
        </p:spPr>
        <p:txBody>
          <a:bodyPr spcFirstLastPara="1" wrap="square" lIns="91425" tIns="91425" rIns="91425" bIns="91425" anchor="ctr" anchorCtr="0">
            <a:noAutofit/>
          </a:bodyPr>
          <a:lstStyle>
            <a:lvl1pPr lvl="0">
              <a:spcBef>
                <a:spcPts val="0"/>
              </a:spcBef>
              <a:spcAft>
                <a:spcPts val="0"/>
              </a:spcAft>
              <a:buSzPts val="2400"/>
              <a:buNone/>
              <a:defRPr sz="3200" b="0">
                <a:latin typeface="Calibri" panose="020F0502020204030204" pitchFamily="34" charset="0"/>
                <a:cs typeface="Calibri" panose="020F0502020204030204" pitchFamily="34" charset="0"/>
              </a:defRPr>
            </a:lvl1pPr>
            <a:lvl2pPr lvl="1">
              <a:spcBef>
                <a:spcPts val="0"/>
              </a:spcBef>
              <a:spcAft>
                <a:spcPts val="0"/>
              </a:spcAft>
              <a:buSzPts val="2400"/>
              <a:buNone/>
              <a:defRPr sz="3200" b="0"/>
            </a:lvl2pPr>
            <a:lvl3pPr lvl="2">
              <a:spcBef>
                <a:spcPts val="0"/>
              </a:spcBef>
              <a:spcAft>
                <a:spcPts val="0"/>
              </a:spcAft>
              <a:buSzPts val="2400"/>
              <a:buNone/>
              <a:defRPr sz="3200" b="0"/>
            </a:lvl3pPr>
            <a:lvl4pPr lvl="3">
              <a:spcBef>
                <a:spcPts val="0"/>
              </a:spcBef>
              <a:spcAft>
                <a:spcPts val="0"/>
              </a:spcAft>
              <a:buSzPts val="2400"/>
              <a:buNone/>
              <a:defRPr sz="3200" b="0"/>
            </a:lvl4pPr>
            <a:lvl5pPr lvl="4">
              <a:spcBef>
                <a:spcPts val="0"/>
              </a:spcBef>
              <a:spcAft>
                <a:spcPts val="0"/>
              </a:spcAft>
              <a:buSzPts val="2400"/>
              <a:buNone/>
              <a:defRPr sz="3200" b="0"/>
            </a:lvl5pPr>
            <a:lvl6pPr lvl="5">
              <a:spcBef>
                <a:spcPts val="0"/>
              </a:spcBef>
              <a:spcAft>
                <a:spcPts val="0"/>
              </a:spcAft>
              <a:buSzPts val="2400"/>
              <a:buNone/>
              <a:defRPr sz="3200" b="0"/>
            </a:lvl6pPr>
            <a:lvl7pPr lvl="6">
              <a:spcBef>
                <a:spcPts val="0"/>
              </a:spcBef>
              <a:spcAft>
                <a:spcPts val="0"/>
              </a:spcAft>
              <a:buSzPts val="2400"/>
              <a:buNone/>
              <a:defRPr sz="3200" b="0"/>
            </a:lvl7pPr>
            <a:lvl8pPr lvl="7">
              <a:spcBef>
                <a:spcPts val="0"/>
              </a:spcBef>
              <a:spcAft>
                <a:spcPts val="0"/>
              </a:spcAft>
              <a:buSzPts val="2400"/>
              <a:buNone/>
              <a:defRPr sz="3200" b="0"/>
            </a:lvl8pPr>
            <a:lvl9pPr lvl="8">
              <a:spcBef>
                <a:spcPts val="0"/>
              </a:spcBef>
              <a:spcAft>
                <a:spcPts val="0"/>
              </a:spcAft>
              <a:buSzPts val="2400"/>
              <a:buNone/>
              <a:defRPr sz="3200" b="0"/>
            </a:lvl9pPr>
          </a:lstStyle>
          <a:p>
            <a:endParaRPr dirty="0"/>
          </a:p>
        </p:txBody>
      </p:sp>
      <p:sp>
        <p:nvSpPr>
          <p:cNvPr id="48" name="Google Shape;48;p6"/>
          <p:cNvSpPr txBox="1">
            <a:spLocks noGrp="1"/>
          </p:cNvSpPr>
          <p:nvPr>
            <p:ph type="body" idx="1"/>
          </p:nvPr>
        </p:nvSpPr>
        <p:spPr>
          <a:xfrm>
            <a:off x="1468500" y="1748733"/>
            <a:ext cx="4909200" cy="4717200"/>
          </a:xfrm>
          <a:prstGeom prst="rect">
            <a:avLst/>
          </a:prstGeom>
        </p:spPr>
        <p:txBody>
          <a:bodyPr spcFirstLastPara="1" wrap="square" lIns="91425" tIns="91425" rIns="91425" bIns="91425" anchor="t" anchorCtr="0">
            <a:noAutofit/>
          </a:bodyPr>
          <a:lstStyle>
            <a:lvl1pPr marL="609585" lvl="0" indent="-524920">
              <a:spcBef>
                <a:spcPts val="800"/>
              </a:spcBef>
              <a:spcAft>
                <a:spcPts val="0"/>
              </a:spcAft>
              <a:buClr>
                <a:srgbClr val="43B02A"/>
              </a:buClr>
              <a:buSzPts val="2600"/>
              <a:buChar char="▸"/>
              <a:defRPr sz="3467">
                <a:latin typeface="Calibri" panose="020F0502020204030204" pitchFamily="34" charset="0"/>
                <a:cs typeface="Calibri" panose="020F0502020204030204" pitchFamily="34" charset="0"/>
              </a:defRPr>
            </a:lvl1pPr>
            <a:lvl2pPr marL="1219170" lvl="1" indent="-524920">
              <a:spcBef>
                <a:spcPts val="0"/>
              </a:spcBef>
              <a:spcAft>
                <a:spcPts val="0"/>
              </a:spcAft>
              <a:buSzPts val="2600"/>
              <a:buChar char="▹"/>
              <a:defRPr sz="3467"/>
            </a:lvl2pPr>
            <a:lvl3pPr marL="1828754" lvl="2" indent="-524920">
              <a:spcBef>
                <a:spcPts val="0"/>
              </a:spcBef>
              <a:spcAft>
                <a:spcPts val="0"/>
              </a:spcAft>
              <a:buSzPts val="2600"/>
              <a:buChar char="▹"/>
              <a:defRPr sz="3467"/>
            </a:lvl3pPr>
            <a:lvl4pPr marL="2438339" lvl="3" indent="-524920">
              <a:spcBef>
                <a:spcPts val="0"/>
              </a:spcBef>
              <a:spcAft>
                <a:spcPts val="0"/>
              </a:spcAft>
              <a:buSzPts val="2600"/>
              <a:buChar char="▹"/>
              <a:defRPr sz="3467"/>
            </a:lvl4pPr>
            <a:lvl5pPr marL="3047924" lvl="4" indent="-524920">
              <a:spcBef>
                <a:spcPts val="0"/>
              </a:spcBef>
              <a:spcAft>
                <a:spcPts val="0"/>
              </a:spcAft>
              <a:buSzPts val="2600"/>
              <a:buChar char="▹"/>
              <a:defRPr sz="3467"/>
            </a:lvl5pPr>
            <a:lvl6pPr marL="3657509" lvl="5" indent="-524920">
              <a:spcBef>
                <a:spcPts val="0"/>
              </a:spcBef>
              <a:spcAft>
                <a:spcPts val="0"/>
              </a:spcAft>
              <a:buSzPts val="2600"/>
              <a:buChar char="▹"/>
              <a:defRPr sz="3467"/>
            </a:lvl6pPr>
            <a:lvl7pPr marL="4267093" lvl="6" indent="-524920">
              <a:spcBef>
                <a:spcPts val="0"/>
              </a:spcBef>
              <a:spcAft>
                <a:spcPts val="0"/>
              </a:spcAft>
              <a:buSzPts val="2600"/>
              <a:buChar char="▹"/>
              <a:defRPr sz="3467"/>
            </a:lvl7pPr>
            <a:lvl8pPr marL="4876678" lvl="7" indent="-524920">
              <a:spcBef>
                <a:spcPts val="0"/>
              </a:spcBef>
              <a:spcAft>
                <a:spcPts val="0"/>
              </a:spcAft>
              <a:buSzPts val="2600"/>
              <a:buChar char="▹"/>
              <a:defRPr sz="3467"/>
            </a:lvl8pPr>
            <a:lvl9pPr marL="5486263" lvl="8" indent="-524920">
              <a:spcBef>
                <a:spcPts val="0"/>
              </a:spcBef>
              <a:spcAft>
                <a:spcPts val="0"/>
              </a:spcAft>
              <a:buSzPts val="2600"/>
              <a:buChar char="▹"/>
              <a:defRPr sz="3467"/>
            </a:lvl9pPr>
          </a:lstStyle>
          <a:p>
            <a:endParaRPr dirty="0"/>
          </a:p>
        </p:txBody>
      </p:sp>
      <p:sp>
        <p:nvSpPr>
          <p:cNvPr id="49" name="Google Shape;49;p6"/>
          <p:cNvSpPr txBox="1">
            <a:spLocks noGrp="1"/>
          </p:cNvSpPr>
          <p:nvPr>
            <p:ph type="body" idx="2"/>
          </p:nvPr>
        </p:nvSpPr>
        <p:spPr>
          <a:xfrm>
            <a:off x="6673265" y="1748733"/>
            <a:ext cx="4909200" cy="4717200"/>
          </a:xfrm>
          <a:prstGeom prst="rect">
            <a:avLst/>
          </a:prstGeom>
        </p:spPr>
        <p:txBody>
          <a:bodyPr spcFirstLastPara="1" wrap="square" lIns="91425" tIns="91425" rIns="91425" bIns="91425" anchor="t" anchorCtr="0">
            <a:noAutofit/>
          </a:bodyPr>
          <a:lstStyle>
            <a:lvl1pPr marL="609585" lvl="0" indent="-524920">
              <a:spcBef>
                <a:spcPts val="800"/>
              </a:spcBef>
              <a:spcAft>
                <a:spcPts val="0"/>
              </a:spcAft>
              <a:buClr>
                <a:srgbClr val="43B02A"/>
              </a:buClr>
              <a:buSzPts val="2600"/>
              <a:buChar char="▸"/>
              <a:defRPr sz="3467">
                <a:latin typeface="Calibri" panose="020F0502020204030204" pitchFamily="34" charset="0"/>
                <a:cs typeface="Calibri" panose="020F0502020204030204" pitchFamily="34" charset="0"/>
              </a:defRPr>
            </a:lvl1pPr>
            <a:lvl2pPr marL="1219170" lvl="1" indent="-524920">
              <a:spcBef>
                <a:spcPts val="0"/>
              </a:spcBef>
              <a:spcAft>
                <a:spcPts val="0"/>
              </a:spcAft>
              <a:buSzPts val="2600"/>
              <a:buChar char="▹"/>
              <a:defRPr sz="3467"/>
            </a:lvl2pPr>
            <a:lvl3pPr marL="1828754" lvl="2" indent="-524920">
              <a:spcBef>
                <a:spcPts val="0"/>
              </a:spcBef>
              <a:spcAft>
                <a:spcPts val="0"/>
              </a:spcAft>
              <a:buSzPts val="2600"/>
              <a:buChar char="▹"/>
              <a:defRPr sz="3467"/>
            </a:lvl3pPr>
            <a:lvl4pPr marL="2438339" lvl="3" indent="-524920">
              <a:spcBef>
                <a:spcPts val="0"/>
              </a:spcBef>
              <a:spcAft>
                <a:spcPts val="0"/>
              </a:spcAft>
              <a:buSzPts val="2600"/>
              <a:buChar char="▹"/>
              <a:defRPr sz="3467"/>
            </a:lvl4pPr>
            <a:lvl5pPr marL="3047924" lvl="4" indent="-524920">
              <a:spcBef>
                <a:spcPts val="0"/>
              </a:spcBef>
              <a:spcAft>
                <a:spcPts val="0"/>
              </a:spcAft>
              <a:buSzPts val="2600"/>
              <a:buChar char="▹"/>
              <a:defRPr sz="3467"/>
            </a:lvl5pPr>
            <a:lvl6pPr marL="3657509" lvl="5" indent="-524920">
              <a:spcBef>
                <a:spcPts val="0"/>
              </a:spcBef>
              <a:spcAft>
                <a:spcPts val="0"/>
              </a:spcAft>
              <a:buSzPts val="2600"/>
              <a:buChar char="▹"/>
              <a:defRPr sz="3467"/>
            </a:lvl6pPr>
            <a:lvl7pPr marL="4267093" lvl="6" indent="-524920">
              <a:spcBef>
                <a:spcPts val="0"/>
              </a:spcBef>
              <a:spcAft>
                <a:spcPts val="0"/>
              </a:spcAft>
              <a:buSzPts val="2600"/>
              <a:buChar char="▹"/>
              <a:defRPr sz="3467"/>
            </a:lvl7pPr>
            <a:lvl8pPr marL="4876678" lvl="7" indent="-524920">
              <a:spcBef>
                <a:spcPts val="0"/>
              </a:spcBef>
              <a:spcAft>
                <a:spcPts val="0"/>
              </a:spcAft>
              <a:buSzPts val="2600"/>
              <a:buChar char="▹"/>
              <a:defRPr sz="3467"/>
            </a:lvl8pPr>
            <a:lvl9pPr marL="5486263" lvl="8" indent="-524920">
              <a:spcBef>
                <a:spcPts val="0"/>
              </a:spcBef>
              <a:spcAft>
                <a:spcPts val="0"/>
              </a:spcAft>
              <a:buSzPts val="2600"/>
              <a:buChar char="▹"/>
              <a:defRPr sz="3467"/>
            </a:lvl9pPr>
          </a:lstStyle>
          <a:p>
            <a:endParaRPr dirty="0"/>
          </a:p>
        </p:txBody>
      </p:sp>
      <p:sp>
        <p:nvSpPr>
          <p:cNvPr id="50" name="Google Shape;50;p6"/>
          <p:cNvSpPr txBox="1">
            <a:spLocks noGrp="1"/>
          </p:cNvSpPr>
          <p:nvPr>
            <p:ph type="sldNum" idx="12"/>
          </p:nvPr>
        </p:nvSpPr>
        <p:spPr>
          <a:xfrm>
            <a:off x="0" y="0"/>
            <a:ext cx="793200" cy="97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51"/>
        <p:cNvGrpSpPr/>
        <p:nvPr/>
      </p:nvGrpSpPr>
      <p:grpSpPr>
        <a:xfrm>
          <a:off x="0" y="0"/>
          <a:ext cx="0" cy="0"/>
          <a:chOff x="0" y="0"/>
          <a:chExt cx="0" cy="0"/>
        </a:xfrm>
      </p:grpSpPr>
      <p:sp>
        <p:nvSpPr>
          <p:cNvPr id="52" name="Google Shape;52;p7"/>
          <p:cNvSpPr/>
          <p:nvPr/>
        </p:nvSpPr>
        <p:spPr>
          <a:xfrm>
            <a:off x="-73433" y="-50800"/>
            <a:ext cx="4416833" cy="6952867"/>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53" name="Google Shape;53;p7"/>
          <p:cNvSpPr/>
          <p:nvPr/>
        </p:nvSpPr>
        <p:spPr>
          <a:xfrm flipH="1">
            <a:off x="-1204716" y="-23415"/>
            <a:ext cx="2345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54" name="Google Shape;54;p7"/>
          <p:cNvSpPr/>
          <p:nvPr/>
        </p:nvSpPr>
        <p:spPr>
          <a:xfrm flipH="1">
            <a:off x="629512" y="-12700"/>
            <a:ext cx="691200" cy="998800"/>
          </a:xfrm>
          <a:prstGeom prst="parallelogram">
            <a:avLst>
              <a:gd name="adj" fmla="val 75009"/>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55" name="Google Shape;55;p7"/>
          <p:cNvSpPr/>
          <p:nvPr/>
        </p:nvSpPr>
        <p:spPr>
          <a:xfrm flipH="1">
            <a:off x="990604" y="363800"/>
            <a:ext cx="10007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56" name="Google Shape;56;p7"/>
          <p:cNvSpPr/>
          <p:nvPr/>
        </p:nvSpPr>
        <p:spPr>
          <a:xfrm flipH="1">
            <a:off x="10482157" y="363800"/>
            <a:ext cx="2345600" cy="9988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57" name="Google Shape;57;p7"/>
          <p:cNvSpPr/>
          <p:nvPr/>
        </p:nvSpPr>
        <p:spPr>
          <a:xfrm flipH="1">
            <a:off x="1320500" y="6567800"/>
            <a:ext cx="11159600" cy="3040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58" name="Google Shape;58;p7"/>
          <p:cNvSpPr txBox="1">
            <a:spLocks noGrp="1"/>
          </p:cNvSpPr>
          <p:nvPr>
            <p:ph type="title"/>
          </p:nvPr>
        </p:nvSpPr>
        <p:spPr>
          <a:xfrm>
            <a:off x="1473200" y="368100"/>
            <a:ext cx="8966000" cy="9988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a:latin typeface="Calibri" panose="020F0502020204030204" pitchFamily="34" charset="0"/>
                <a:cs typeface="Calibri" panose="020F0502020204030204" pitchFamily="34" charset="0"/>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dirty="0"/>
          </a:p>
        </p:txBody>
      </p:sp>
      <p:sp>
        <p:nvSpPr>
          <p:cNvPr id="59" name="Google Shape;59;p7"/>
          <p:cNvSpPr txBox="1">
            <a:spLocks noGrp="1"/>
          </p:cNvSpPr>
          <p:nvPr>
            <p:ph type="body" idx="1"/>
          </p:nvPr>
        </p:nvSpPr>
        <p:spPr>
          <a:xfrm>
            <a:off x="1473200" y="1632467"/>
            <a:ext cx="3230800" cy="4732000"/>
          </a:xfrm>
          <a:prstGeom prst="rect">
            <a:avLst/>
          </a:prstGeom>
        </p:spPr>
        <p:txBody>
          <a:bodyPr spcFirstLastPara="1" wrap="square" lIns="91425" tIns="91425" rIns="91425" bIns="91425" anchor="t" anchorCtr="0">
            <a:noAutofit/>
          </a:bodyPr>
          <a:lstStyle>
            <a:lvl1pPr marL="609585" lvl="0" indent="-474121" rtl="0">
              <a:spcBef>
                <a:spcPts val="800"/>
              </a:spcBef>
              <a:spcAft>
                <a:spcPts val="0"/>
              </a:spcAft>
              <a:buClr>
                <a:srgbClr val="43B02A"/>
              </a:buClr>
              <a:buSzPts val="2000"/>
              <a:buChar char="▸"/>
              <a:defRPr sz="2667">
                <a:latin typeface="Calibri" panose="020F0502020204030204" pitchFamily="34" charset="0"/>
                <a:cs typeface="Calibri" panose="020F0502020204030204" pitchFamily="34" charset="0"/>
              </a:defRPr>
            </a:lvl1pPr>
            <a:lvl2pPr marL="1219170" lvl="1" indent="-474121" rtl="0">
              <a:spcBef>
                <a:spcPts val="0"/>
              </a:spcBef>
              <a:spcAft>
                <a:spcPts val="0"/>
              </a:spcAft>
              <a:buSzPts val="2000"/>
              <a:buChar char="▹"/>
              <a:defRPr sz="2667"/>
            </a:lvl2pPr>
            <a:lvl3pPr marL="1828754" lvl="2" indent="-474121" rtl="0">
              <a:spcBef>
                <a:spcPts val="0"/>
              </a:spcBef>
              <a:spcAft>
                <a:spcPts val="0"/>
              </a:spcAft>
              <a:buSzPts val="2000"/>
              <a:buChar char="▹"/>
              <a:defRPr sz="2667"/>
            </a:lvl3pPr>
            <a:lvl4pPr marL="2438339" lvl="3" indent="-474121" rtl="0">
              <a:spcBef>
                <a:spcPts val="0"/>
              </a:spcBef>
              <a:spcAft>
                <a:spcPts val="0"/>
              </a:spcAft>
              <a:buSzPts val="2000"/>
              <a:buChar char="▹"/>
              <a:defRPr sz="2667"/>
            </a:lvl4pPr>
            <a:lvl5pPr marL="3047924" lvl="4" indent="-474121" rtl="0">
              <a:spcBef>
                <a:spcPts val="0"/>
              </a:spcBef>
              <a:spcAft>
                <a:spcPts val="0"/>
              </a:spcAft>
              <a:buSzPts val="2000"/>
              <a:buChar char="▹"/>
              <a:defRPr sz="2667"/>
            </a:lvl5pPr>
            <a:lvl6pPr marL="3657509" lvl="5" indent="-474121" rtl="0">
              <a:spcBef>
                <a:spcPts val="0"/>
              </a:spcBef>
              <a:spcAft>
                <a:spcPts val="0"/>
              </a:spcAft>
              <a:buSzPts val="2000"/>
              <a:buChar char="▹"/>
              <a:defRPr sz="2667"/>
            </a:lvl6pPr>
            <a:lvl7pPr marL="4267093" lvl="6" indent="-474121" rtl="0">
              <a:spcBef>
                <a:spcPts val="0"/>
              </a:spcBef>
              <a:spcAft>
                <a:spcPts val="0"/>
              </a:spcAft>
              <a:buSzPts val="2000"/>
              <a:buChar char="▹"/>
              <a:defRPr sz="2667"/>
            </a:lvl7pPr>
            <a:lvl8pPr marL="4876678" lvl="7" indent="-474121" rtl="0">
              <a:spcBef>
                <a:spcPts val="0"/>
              </a:spcBef>
              <a:spcAft>
                <a:spcPts val="0"/>
              </a:spcAft>
              <a:buSzPts val="2000"/>
              <a:buChar char="▹"/>
              <a:defRPr sz="2667"/>
            </a:lvl8pPr>
            <a:lvl9pPr marL="5486263" lvl="8" indent="-474121" rtl="0">
              <a:spcBef>
                <a:spcPts val="0"/>
              </a:spcBef>
              <a:spcAft>
                <a:spcPts val="0"/>
              </a:spcAft>
              <a:buSzPts val="2000"/>
              <a:buChar char="▹"/>
              <a:defRPr sz="2667"/>
            </a:lvl9pPr>
          </a:lstStyle>
          <a:p>
            <a:endParaRPr/>
          </a:p>
        </p:txBody>
      </p:sp>
      <p:sp>
        <p:nvSpPr>
          <p:cNvPr id="60" name="Google Shape;60;p7"/>
          <p:cNvSpPr txBox="1">
            <a:spLocks noGrp="1"/>
          </p:cNvSpPr>
          <p:nvPr>
            <p:ph type="body" idx="2"/>
          </p:nvPr>
        </p:nvSpPr>
        <p:spPr>
          <a:xfrm>
            <a:off x="4869585" y="1632467"/>
            <a:ext cx="3230800" cy="4732000"/>
          </a:xfrm>
          <a:prstGeom prst="rect">
            <a:avLst/>
          </a:prstGeom>
        </p:spPr>
        <p:txBody>
          <a:bodyPr spcFirstLastPara="1" wrap="square" lIns="91425" tIns="91425" rIns="91425" bIns="91425" anchor="t" anchorCtr="0">
            <a:noAutofit/>
          </a:bodyPr>
          <a:lstStyle>
            <a:lvl1pPr marL="609585" lvl="0" indent="-474121" rtl="0">
              <a:spcBef>
                <a:spcPts val="800"/>
              </a:spcBef>
              <a:spcAft>
                <a:spcPts val="0"/>
              </a:spcAft>
              <a:buClr>
                <a:srgbClr val="43B02A"/>
              </a:buClr>
              <a:buSzPts val="2000"/>
              <a:buChar char="▸"/>
              <a:defRPr sz="2667">
                <a:latin typeface="Calibri" panose="020F0502020204030204" pitchFamily="34" charset="0"/>
                <a:cs typeface="Calibri" panose="020F0502020204030204" pitchFamily="34" charset="0"/>
              </a:defRPr>
            </a:lvl1pPr>
            <a:lvl2pPr marL="1219170" lvl="1" indent="-474121" rtl="0">
              <a:spcBef>
                <a:spcPts val="0"/>
              </a:spcBef>
              <a:spcAft>
                <a:spcPts val="0"/>
              </a:spcAft>
              <a:buSzPts val="2000"/>
              <a:buChar char="▹"/>
              <a:defRPr sz="2667"/>
            </a:lvl2pPr>
            <a:lvl3pPr marL="1828754" lvl="2" indent="-474121" rtl="0">
              <a:spcBef>
                <a:spcPts val="0"/>
              </a:spcBef>
              <a:spcAft>
                <a:spcPts val="0"/>
              </a:spcAft>
              <a:buSzPts val="2000"/>
              <a:buChar char="▹"/>
              <a:defRPr sz="2667"/>
            </a:lvl3pPr>
            <a:lvl4pPr marL="2438339" lvl="3" indent="-474121" rtl="0">
              <a:spcBef>
                <a:spcPts val="0"/>
              </a:spcBef>
              <a:spcAft>
                <a:spcPts val="0"/>
              </a:spcAft>
              <a:buSzPts val="2000"/>
              <a:buChar char="▹"/>
              <a:defRPr sz="2667"/>
            </a:lvl4pPr>
            <a:lvl5pPr marL="3047924" lvl="4" indent="-474121" rtl="0">
              <a:spcBef>
                <a:spcPts val="0"/>
              </a:spcBef>
              <a:spcAft>
                <a:spcPts val="0"/>
              </a:spcAft>
              <a:buSzPts val="2000"/>
              <a:buChar char="▹"/>
              <a:defRPr sz="2667"/>
            </a:lvl5pPr>
            <a:lvl6pPr marL="3657509" lvl="5" indent="-474121" rtl="0">
              <a:spcBef>
                <a:spcPts val="0"/>
              </a:spcBef>
              <a:spcAft>
                <a:spcPts val="0"/>
              </a:spcAft>
              <a:buSzPts val="2000"/>
              <a:buChar char="▹"/>
              <a:defRPr sz="2667"/>
            </a:lvl6pPr>
            <a:lvl7pPr marL="4267093" lvl="6" indent="-474121" rtl="0">
              <a:spcBef>
                <a:spcPts val="0"/>
              </a:spcBef>
              <a:spcAft>
                <a:spcPts val="0"/>
              </a:spcAft>
              <a:buSzPts val="2000"/>
              <a:buChar char="▹"/>
              <a:defRPr sz="2667"/>
            </a:lvl7pPr>
            <a:lvl8pPr marL="4876678" lvl="7" indent="-474121" rtl="0">
              <a:spcBef>
                <a:spcPts val="0"/>
              </a:spcBef>
              <a:spcAft>
                <a:spcPts val="0"/>
              </a:spcAft>
              <a:buSzPts val="2000"/>
              <a:buChar char="▹"/>
              <a:defRPr sz="2667"/>
            </a:lvl8pPr>
            <a:lvl9pPr marL="5486263" lvl="8" indent="-474121" rtl="0">
              <a:spcBef>
                <a:spcPts val="0"/>
              </a:spcBef>
              <a:spcAft>
                <a:spcPts val="0"/>
              </a:spcAft>
              <a:buSzPts val="2000"/>
              <a:buChar char="▹"/>
              <a:defRPr sz="2667"/>
            </a:lvl9pPr>
          </a:lstStyle>
          <a:p>
            <a:endParaRPr/>
          </a:p>
        </p:txBody>
      </p:sp>
      <p:sp>
        <p:nvSpPr>
          <p:cNvPr id="61" name="Google Shape;61;p7"/>
          <p:cNvSpPr txBox="1">
            <a:spLocks noGrp="1"/>
          </p:cNvSpPr>
          <p:nvPr>
            <p:ph type="body" idx="3"/>
          </p:nvPr>
        </p:nvSpPr>
        <p:spPr>
          <a:xfrm>
            <a:off x="8265971" y="1632467"/>
            <a:ext cx="3230800" cy="4732000"/>
          </a:xfrm>
          <a:prstGeom prst="rect">
            <a:avLst/>
          </a:prstGeom>
        </p:spPr>
        <p:txBody>
          <a:bodyPr spcFirstLastPara="1" wrap="square" lIns="91425" tIns="91425" rIns="91425" bIns="91425" anchor="t" anchorCtr="0">
            <a:noAutofit/>
          </a:bodyPr>
          <a:lstStyle>
            <a:lvl1pPr marL="609585" lvl="0" indent="-474121" rtl="0">
              <a:spcBef>
                <a:spcPts val="800"/>
              </a:spcBef>
              <a:spcAft>
                <a:spcPts val="0"/>
              </a:spcAft>
              <a:buClr>
                <a:srgbClr val="43B02A"/>
              </a:buClr>
              <a:buSzPts val="2000"/>
              <a:buChar char="▸"/>
              <a:defRPr sz="2667">
                <a:latin typeface="Calibri" panose="020F0502020204030204" pitchFamily="34" charset="0"/>
                <a:cs typeface="Calibri" panose="020F0502020204030204" pitchFamily="34" charset="0"/>
              </a:defRPr>
            </a:lvl1pPr>
            <a:lvl2pPr marL="1219170" lvl="1" indent="-474121" rtl="0">
              <a:spcBef>
                <a:spcPts val="0"/>
              </a:spcBef>
              <a:spcAft>
                <a:spcPts val="0"/>
              </a:spcAft>
              <a:buSzPts val="2000"/>
              <a:buChar char="▹"/>
              <a:defRPr sz="2667"/>
            </a:lvl2pPr>
            <a:lvl3pPr marL="1828754" lvl="2" indent="-474121" rtl="0">
              <a:spcBef>
                <a:spcPts val="0"/>
              </a:spcBef>
              <a:spcAft>
                <a:spcPts val="0"/>
              </a:spcAft>
              <a:buSzPts val="2000"/>
              <a:buChar char="▹"/>
              <a:defRPr sz="2667"/>
            </a:lvl3pPr>
            <a:lvl4pPr marL="2438339" lvl="3" indent="-474121" rtl="0">
              <a:spcBef>
                <a:spcPts val="0"/>
              </a:spcBef>
              <a:spcAft>
                <a:spcPts val="0"/>
              </a:spcAft>
              <a:buSzPts val="2000"/>
              <a:buChar char="▹"/>
              <a:defRPr sz="2667"/>
            </a:lvl4pPr>
            <a:lvl5pPr marL="3047924" lvl="4" indent="-474121" rtl="0">
              <a:spcBef>
                <a:spcPts val="0"/>
              </a:spcBef>
              <a:spcAft>
                <a:spcPts val="0"/>
              </a:spcAft>
              <a:buSzPts val="2000"/>
              <a:buChar char="▹"/>
              <a:defRPr sz="2667"/>
            </a:lvl5pPr>
            <a:lvl6pPr marL="3657509" lvl="5" indent="-474121" rtl="0">
              <a:spcBef>
                <a:spcPts val="0"/>
              </a:spcBef>
              <a:spcAft>
                <a:spcPts val="0"/>
              </a:spcAft>
              <a:buSzPts val="2000"/>
              <a:buChar char="▹"/>
              <a:defRPr sz="2667"/>
            </a:lvl6pPr>
            <a:lvl7pPr marL="4267093" lvl="6" indent="-474121" rtl="0">
              <a:spcBef>
                <a:spcPts val="0"/>
              </a:spcBef>
              <a:spcAft>
                <a:spcPts val="0"/>
              </a:spcAft>
              <a:buSzPts val="2000"/>
              <a:buChar char="▹"/>
              <a:defRPr sz="2667"/>
            </a:lvl7pPr>
            <a:lvl8pPr marL="4876678" lvl="7" indent="-474121" rtl="0">
              <a:spcBef>
                <a:spcPts val="0"/>
              </a:spcBef>
              <a:spcAft>
                <a:spcPts val="0"/>
              </a:spcAft>
              <a:buSzPts val="2000"/>
              <a:buChar char="▹"/>
              <a:defRPr sz="2667"/>
            </a:lvl8pPr>
            <a:lvl9pPr marL="5486263" lvl="8" indent="-474121" rtl="0">
              <a:spcBef>
                <a:spcPts val="0"/>
              </a:spcBef>
              <a:spcAft>
                <a:spcPts val="0"/>
              </a:spcAft>
              <a:buSzPts val="2000"/>
              <a:buChar char="▹"/>
              <a:defRPr sz="2667"/>
            </a:lvl9pPr>
          </a:lstStyle>
          <a:p>
            <a:endParaRPr dirty="0"/>
          </a:p>
        </p:txBody>
      </p:sp>
      <p:sp>
        <p:nvSpPr>
          <p:cNvPr id="62" name="Google Shape;62;p7"/>
          <p:cNvSpPr txBox="1">
            <a:spLocks noGrp="1"/>
          </p:cNvSpPr>
          <p:nvPr>
            <p:ph type="sldNum" idx="12"/>
          </p:nvPr>
        </p:nvSpPr>
        <p:spPr>
          <a:xfrm>
            <a:off x="0" y="0"/>
            <a:ext cx="793200" cy="97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p8"/>
          <p:cNvSpPr/>
          <p:nvPr/>
        </p:nvSpPr>
        <p:spPr>
          <a:xfrm>
            <a:off x="-73433" y="-50800"/>
            <a:ext cx="4416833" cy="6952867"/>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65" name="Google Shape;65;p8"/>
          <p:cNvSpPr/>
          <p:nvPr/>
        </p:nvSpPr>
        <p:spPr>
          <a:xfrm flipH="1">
            <a:off x="-1204716" y="-23415"/>
            <a:ext cx="2345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66" name="Google Shape;66;p8"/>
          <p:cNvSpPr/>
          <p:nvPr/>
        </p:nvSpPr>
        <p:spPr>
          <a:xfrm flipH="1">
            <a:off x="629512" y="-12700"/>
            <a:ext cx="691200" cy="998800"/>
          </a:xfrm>
          <a:prstGeom prst="parallelogram">
            <a:avLst>
              <a:gd name="adj" fmla="val 75009"/>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67" name="Google Shape;67;p8"/>
          <p:cNvSpPr/>
          <p:nvPr/>
        </p:nvSpPr>
        <p:spPr>
          <a:xfrm flipH="1">
            <a:off x="990604" y="363800"/>
            <a:ext cx="10007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68" name="Google Shape;68;p8"/>
          <p:cNvSpPr/>
          <p:nvPr/>
        </p:nvSpPr>
        <p:spPr>
          <a:xfrm flipH="1">
            <a:off x="10482157" y="363800"/>
            <a:ext cx="2345600" cy="9988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69" name="Google Shape;69;p8"/>
          <p:cNvSpPr/>
          <p:nvPr/>
        </p:nvSpPr>
        <p:spPr>
          <a:xfrm flipH="1">
            <a:off x="1320500" y="6567800"/>
            <a:ext cx="11159600" cy="304000"/>
          </a:xfrm>
          <a:prstGeom prst="parallelogram">
            <a:avLst>
              <a:gd name="adj" fmla="val 51542"/>
            </a:avLst>
          </a:prstGeom>
          <a:solidFill>
            <a:srgbClr val="43B02A"/>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70" name="Google Shape;70;p8"/>
          <p:cNvSpPr txBox="1">
            <a:spLocks noGrp="1"/>
          </p:cNvSpPr>
          <p:nvPr>
            <p:ph type="title"/>
          </p:nvPr>
        </p:nvSpPr>
        <p:spPr>
          <a:xfrm>
            <a:off x="1473200" y="368100"/>
            <a:ext cx="8966000" cy="998800"/>
          </a:xfrm>
          <a:prstGeom prst="rect">
            <a:avLst/>
          </a:prstGeom>
        </p:spPr>
        <p:txBody>
          <a:bodyPr spcFirstLastPara="1" wrap="square" lIns="91425" tIns="91425" rIns="91425" bIns="91425" anchor="ctr" anchorCtr="0">
            <a:noAutofit/>
          </a:bodyPr>
          <a:lstStyle>
            <a:lvl1pPr lvl="0">
              <a:spcBef>
                <a:spcPts val="0"/>
              </a:spcBef>
              <a:spcAft>
                <a:spcPts val="0"/>
              </a:spcAft>
              <a:buSzPts val="2400"/>
              <a:buNone/>
              <a:defRPr>
                <a:latin typeface="Calibri" panose="020F0502020204030204" pitchFamily="34" charset="0"/>
                <a:cs typeface="Calibri" panose="020F0502020204030204" pitchFamily="34" charset="0"/>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dirty="0"/>
          </a:p>
        </p:txBody>
      </p:sp>
      <p:sp>
        <p:nvSpPr>
          <p:cNvPr id="71" name="Google Shape;71;p8"/>
          <p:cNvSpPr txBox="1">
            <a:spLocks noGrp="1"/>
          </p:cNvSpPr>
          <p:nvPr>
            <p:ph type="sldNum" idx="12"/>
          </p:nvPr>
        </p:nvSpPr>
        <p:spPr>
          <a:xfrm>
            <a:off x="0" y="0"/>
            <a:ext cx="793200" cy="97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473200" y="368100"/>
            <a:ext cx="8966000" cy="9988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1pPr>
            <a:lvl2pPr lvl="1">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2pPr>
            <a:lvl3pPr lvl="2">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3pPr>
            <a:lvl4pPr lvl="3">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4pPr>
            <a:lvl5pPr lvl="4">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5pPr>
            <a:lvl6pPr lvl="5">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6pPr>
            <a:lvl7pPr lvl="6">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7pPr>
            <a:lvl8pPr lvl="7">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8pPr>
            <a:lvl9pPr lvl="8">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9pPr>
          </a:lstStyle>
          <a:p>
            <a:endParaRPr dirty="0"/>
          </a:p>
        </p:txBody>
      </p:sp>
      <p:sp>
        <p:nvSpPr>
          <p:cNvPr id="7" name="Google Shape;7;p1"/>
          <p:cNvSpPr txBox="1">
            <a:spLocks noGrp="1"/>
          </p:cNvSpPr>
          <p:nvPr>
            <p:ph type="body" idx="1"/>
          </p:nvPr>
        </p:nvSpPr>
        <p:spPr>
          <a:xfrm>
            <a:off x="1473200" y="1600200"/>
            <a:ext cx="10109200" cy="4967600"/>
          </a:xfrm>
          <a:prstGeom prst="rect">
            <a:avLst/>
          </a:prstGeom>
          <a:noFill/>
          <a:ln>
            <a:noFill/>
          </a:ln>
        </p:spPr>
        <p:txBody>
          <a:bodyPr spcFirstLastPara="1" wrap="square" lIns="91425" tIns="91425" rIns="91425" bIns="91425" anchor="t" anchorCtr="0">
            <a:noAutofit/>
          </a:bodyPr>
          <a:lstStyle>
            <a:lvl1pPr marL="457200" lvl="0" indent="-419100">
              <a:spcBef>
                <a:spcPts val="600"/>
              </a:spcBef>
              <a:spcAft>
                <a:spcPts val="0"/>
              </a:spcAft>
              <a:buClr>
                <a:srgbClr val="FF8700"/>
              </a:buClr>
              <a:buSzPts val="3000"/>
              <a:buFont typeface="Roboto"/>
              <a:buChar char="▸"/>
              <a:defRPr sz="3000">
                <a:solidFill>
                  <a:srgbClr val="222222"/>
                </a:solidFill>
                <a:latin typeface="Roboto"/>
                <a:ea typeface="Roboto"/>
                <a:cs typeface="Roboto"/>
                <a:sym typeface="Roboto"/>
              </a:defRPr>
            </a:lvl1pPr>
            <a:lvl2pPr marL="914400" lvl="1"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2pPr>
            <a:lvl3pPr marL="1371600" lvl="2"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3pPr>
            <a:lvl4pPr marL="1828800" lvl="3"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4pPr>
            <a:lvl5pPr marL="2286000" lvl="4"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5pPr>
            <a:lvl6pPr marL="2743200" lvl="5"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6pPr>
            <a:lvl7pPr marL="3200400" lvl="6"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7pPr>
            <a:lvl8pPr marL="3657600" lvl="7"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8pPr>
            <a:lvl9pPr marL="4114800" lvl="8"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9pPr>
          </a:lstStyle>
          <a:p>
            <a:endParaRPr dirty="0"/>
          </a:p>
        </p:txBody>
      </p:sp>
      <p:sp>
        <p:nvSpPr>
          <p:cNvPr id="8" name="Google Shape;8;p1"/>
          <p:cNvSpPr txBox="1">
            <a:spLocks noGrp="1"/>
          </p:cNvSpPr>
          <p:nvPr>
            <p:ph type="sldNum" idx="12"/>
          </p:nvPr>
        </p:nvSpPr>
        <p:spPr>
          <a:xfrm>
            <a:off x="0" y="0"/>
            <a:ext cx="793200" cy="975600"/>
          </a:xfrm>
          <a:prstGeom prst="rect">
            <a:avLst/>
          </a:prstGeom>
          <a:noFill/>
          <a:ln>
            <a:noFill/>
          </a:ln>
        </p:spPr>
        <p:txBody>
          <a:bodyPr spcFirstLastPara="1" wrap="square" lIns="91425" tIns="91425" rIns="91425" bIns="91425" anchor="ctr" anchorCtr="0">
            <a:noAutofit/>
          </a:bodyPr>
          <a:lstStyle>
            <a:lvl1pPr lvl="0" algn="ctr">
              <a:buNone/>
              <a:defRPr sz="1733" b="1">
                <a:solidFill>
                  <a:srgbClr val="FFFFFF"/>
                </a:solidFill>
                <a:latin typeface="Calibri" panose="020F0502020204030204" pitchFamily="34" charset="0"/>
                <a:ea typeface="Roboto"/>
                <a:cs typeface="Calibri" panose="020F0502020204030204" pitchFamily="34" charset="0"/>
                <a:sym typeface="Roboto"/>
              </a:defRPr>
            </a:lvl1pPr>
            <a:lvl2pPr lvl="1" algn="ctr">
              <a:buNone/>
              <a:defRPr sz="1733" b="1">
                <a:solidFill>
                  <a:srgbClr val="FFFFFF"/>
                </a:solidFill>
                <a:latin typeface="Roboto"/>
                <a:ea typeface="Roboto"/>
                <a:cs typeface="Roboto"/>
                <a:sym typeface="Roboto"/>
              </a:defRPr>
            </a:lvl2pPr>
            <a:lvl3pPr lvl="2" algn="ctr">
              <a:buNone/>
              <a:defRPr sz="1733" b="1">
                <a:solidFill>
                  <a:srgbClr val="FFFFFF"/>
                </a:solidFill>
                <a:latin typeface="Roboto"/>
                <a:ea typeface="Roboto"/>
                <a:cs typeface="Roboto"/>
                <a:sym typeface="Roboto"/>
              </a:defRPr>
            </a:lvl3pPr>
            <a:lvl4pPr lvl="3" algn="ctr">
              <a:buNone/>
              <a:defRPr sz="1733" b="1">
                <a:solidFill>
                  <a:srgbClr val="FFFFFF"/>
                </a:solidFill>
                <a:latin typeface="Roboto"/>
                <a:ea typeface="Roboto"/>
                <a:cs typeface="Roboto"/>
                <a:sym typeface="Roboto"/>
              </a:defRPr>
            </a:lvl4pPr>
            <a:lvl5pPr lvl="4" algn="ctr">
              <a:buNone/>
              <a:defRPr sz="1733" b="1">
                <a:solidFill>
                  <a:srgbClr val="FFFFFF"/>
                </a:solidFill>
                <a:latin typeface="Roboto"/>
                <a:ea typeface="Roboto"/>
                <a:cs typeface="Roboto"/>
                <a:sym typeface="Roboto"/>
              </a:defRPr>
            </a:lvl5pPr>
            <a:lvl6pPr lvl="5" algn="ctr">
              <a:buNone/>
              <a:defRPr sz="1733" b="1">
                <a:solidFill>
                  <a:srgbClr val="FFFFFF"/>
                </a:solidFill>
                <a:latin typeface="Roboto"/>
                <a:ea typeface="Roboto"/>
                <a:cs typeface="Roboto"/>
                <a:sym typeface="Roboto"/>
              </a:defRPr>
            </a:lvl6pPr>
            <a:lvl7pPr lvl="6" algn="ctr">
              <a:buNone/>
              <a:defRPr sz="1733" b="1">
                <a:solidFill>
                  <a:srgbClr val="FFFFFF"/>
                </a:solidFill>
                <a:latin typeface="Roboto"/>
                <a:ea typeface="Roboto"/>
                <a:cs typeface="Roboto"/>
                <a:sym typeface="Roboto"/>
              </a:defRPr>
            </a:lvl7pPr>
            <a:lvl8pPr lvl="7" algn="ctr">
              <a:buNone/>
              <a:defRPr sz="1733" b="1">
                <a:solidFill>
                  <a:srgbClr val="FFFFFF"/>
                </a:solidFill>
                <a:latin typeface="Roboto"/>
                <a:ea typeface="Roboto"/>
                <a:cs typeface="Roboto"/>
                <a:sym typeface="Roboto"/>
              </a:defRPr>
            </a:lvl8pPr>
            <a:lvl9pPr lvl="8" algn="ctr">
              <a:buNone/>
              <a:defRPr sz="1733" b="1">
                <a:solidFill>
                  <a:srgbClr val="FFFFFF"/>
                </a:solidFill>
                <a:latin typeface="Roboto"/>
                <a:ea typeface="Roboto"/>
                <a:cs typeface="Roboto"/>
                <a:sym typeface="Roboto"/>
              </a:defRPr>
            </a:lvl9pPr>
          </a:lstStyle>
          <a:p>
            <a:fld id="{00000000-1234-1234-1234-123412341234}" type="slidenum">
              <a:rPr lang="en" smtClean="0"/>
              <a:pPr/>
              <a:t>‹#›</a:t>
            </a:fld>
            <a:endParaRPr lang="en" dirty="0"/>
          </a:p>
        </p:txBody>
      </p:sp>
    </p:spTree>
  </p:cSld>
  <p:clrMap bg1="lt1" tx1="dk1" bg2="dk2" tx2="lt2" accent1="accent1" accent2="accent2" accent3="accent3" accent4="accent4" accent5="accent5" accent6="accent6" hlink="hlink" folHlink="folHlink"/>
  <p:sldLayoutIdLst>
    <p:sldLayoutId id="2147483649" r:id="rId1"/>
    <p:sldLayoutId id="2147483664" r:id="rId2"/>
    <p:sldLayoutId id="2147483662" r:id="rId3"/>
    <p:sldLayoutId id="2147483651" r:id="rId4"/>
    <p:sldLayoutId id="2147483660" r:id="rId5"/>
    <p:sldLayoutId id="2147483661" r:id="rId6"/>
    <p:sldLayoutId id="2147483652" r:id="rId7"/>
    <p:sldLayoutId id="2147483653" r:id="rId8"/>
    <p:sldLayoutId id="2147483654" r:id="rId9"/>
    <p:sldLayoutId id="2147483657" r:id="rId10"/>
    <p:sldLayoutId id="2147483663" r:id="rId11"/>
    <p:sldLayoutId id="2147483665" r:id="rId1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43B02A"/>
        </a:buClr>
        <a:buFont typeface="Arial"/>
        <a:defRPr sz="1867" b="0" i="0" u="none" strike="noStrike" cap="none">
          <a:solidFill>
            <a:srgbClr val="000000"/>
          </a:solidFill>
          <a:latin typeface="+mn-lt"/>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1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hyperlink" Target="http://www.thinkculturalhealth.hhs.gov/education/oral-health-providers" TargetMode="External"/><Relationship Id="rId2" Type="http://schemas.openxmlformats.org/officeDocument/2006/relationships/hyperlink" Target="http://www.hhs.gov/" TargetMode="External"/><Relationship Id="rId1" Type="http://schemas.openxmlformats.org/officeDocument/2006/relationships/slideLayout" Target="../slideLayouts/slideLayout4.xml"/><Relationship Id="rId4" Type="http://schemas.openxmlformats.org/officeDocument/2006/relationships/hyperlink" Target="https://schs.dph.ncdhhs.gov/SCHS/pdf/MinorityHealthReport_Web_2018.pdf"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justice.gov/criminal-fraud/file/1370171/download"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3"/>
          <p:cNvSpPr txBox="1">
            <a:spLocks noGrp="1"/>
          </p:cNvSpPr>
          <p:nvPr>
            <p:ph type="ctrTitle"/>
          </p:nvPr>
        </p:nvSpPr>
        <p:spPr>
          <a:xfrm>
            <a:off x="1371299" y="3589470"/>
            <a:ext cx="10731658" cy="1546400"/>
          </a:xfrm>
          <a:prstGeom prst="rect">
            <a:avLst/>
          </a:prstGeom>
        </p:spPr>
        <p:txBody>
          <a:bodyPr spcFirstLastPara="1" wrap="square" lIns="121900" tIns="121900" rIns="121900" bIns="121900" anchor="b" anchorCtr="0">
            <a:noAutofit/>
          </a:bodyPr>
          <a:lstStyle/>
          <a:p>
            <a:r>
              <a:rPr lang="en-US" dirty="0"/>
              <a:t>Fraud, waste and abuse, compliance and cultural competency training</a:t>
            </a:r>
            <a:br>
              <a:rPr lang="en-US" dirty="0"/>
            </a:br>
            <a:r>
              <a:rPr lang="en-US" dirty="0"/>
              <a:t>for providers</a:t>
            </a:r>
          </a:p>
        </p:txBody>
      </p:sp>
      <p:pic>
        <p:nvPicPr>
          <p:cNvPr id="3" name="Picture 2">
            <a:extLst>
              <a:ext uri="{FF2B5EF4-FFF2-40B4-BE49-F238E27FC236}">
                <a16:creationId xmlns:a16="http://schemas.microsoft.com/office/drawing/2014/main" id="{16B7838A-3A25-E04F-9D04-BB22596E0283}"/>
              </a:ext>
            </a:extLst>
          </p:cNvPr>
          <p:cNvPicPr>
            <a:picLocks noChangeAspect="1"/>
          </p:cNvPicPr>
          <p:nvPr/>
        </p:nvPicPr>
        <p:blipFill>
          <a:blip r:embed="rId3"/>
          <a:stretch>
            <a:fillRect/>
          </a:stretch>
        </p:blipFill>
        <p:spPr>
          <a:xfrm>
            <a:off x="0" y="0"/>
            <a:ext cx="3300046" cy="808835"/>
          </a:xfrm>
          <a:prstGeom prst="rect">
            <a:avLst/>
          </a:prstGeom>
        </p:spPr>
      </p:pic>
    </p:spTree>
    <p:extLst>
      <p:ext uri="{BB962C8B-B14F-4D97-AF65-F5344CB8AC3E}">
        <p14:creationId xmlns:p14="http://schemas.microsoft.com/office/powerpoint/2010/main" val="291991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83513D8-CE22-234C-9A67-A1F57A0AF3DE}"/>
              </a:ext>
            </a:extLst>
          </p:cNvPr>
          <p:cNvSpPr>
            <a:spLocks noGrp="1"/>
          </p:cNvSpPr>
          <p:nvPr>
            <p:ph type="sldNum" idx="12"/>
          </p:nvPr>
        </p:nvSpPr>
        <p:spPr/>
        <p:txBody>
          <a:bodyPr/>
          <a:lstStyle/>
          <a:p>
            <a:fld id="{00000000-1234-1234-1234-123412341234}" type="slidenum">
              <a:rPr lang="en" smtClean="0"/>
              <a:pPr/>
              <a:t>10</a:t>
            </a:fld>
            <a:endParaRPr lang="en" dirty="0"/>
          </a:p>
        </p:txBody>
      </p:sp>
      <p:sp>
        <p:nvSpPr>
          <p:cNvPr id="4" name="Google Shape;134;p17">
            <a:extLst>
              <a:ext uri="{FF2B5EF4-FFF2-40B4-BE49-F238E27FC236}">
                <a16:creationId xmlns:a16="http://schemas.microsoft.com/office/drawing/2014/main" id="{BC61BAB5-3489-364D-B725-9468959BCF1A}"/>
              </a:ext>
            </a:extLst>
          </p:cNvPr>
          <p:cNvSpPr txBox="1">
            <a:spLocks noGrp="1"/>
          </p:cNvSpPr>
          <p:nvPr>
            <p:ph type="body" idx="1"/>
          </p:nvPr>
        </p:nvSpPr>
        <p:spPr>
          <a:xfrm>
            <a:off x="1661100" y="975601"/>
            <a:ext cx="9243461" cy="4865642"/>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the Anti-Kickback Statute?</a:t>
            </a:r>
          </a:p>
          <a:p>
            <a:pPr marL="101598" indent="0">
              <a:buNone/>
            </a:pPr>
            <a:r>
              <a:rPr lang="en-US" sz="2800" b="1" dirty="0">
                <a:latin typeface="Calibri" panose="020F0502020204030204" pitchFamily="34" charset="0"/>
                <a:cs typeface="Calibri" panose="020F0502020204030204" pitchFamily="34" charset="0"/>
              </a:rPr>
              <a:t>The Anti-Kickback Statute </a:t>
            </a:r>
            <a:r>
              <a:rPr lang="en-US" sz="2800" dirty="0">
                <a:latin typeface="Calibri" panose="020F0502020204030204" pitchFamily="34" charset="0"/>
                <a:cs typeface="Calibri" panose="020F0502020204030204" pitchFamily="34" charset="0"/>
              </a:rPr>
              <a:t>prohibits knowingly and willfully offering, paying, soliciting or receiving </a:t>
            </a:r>
            <a:r>
              <a:rPr lang="en-US" sz="2800" dirty="0">
                <a:solidFill>
                  <a:schemeClr val="tx1"/>
                </a:solidFill>
                <a:latin typeface="Calibri" panose="020F0502020204030204" pitchFamily="34" charset="0"/>
                <a:cs typeface="Calibri" panose="020F0502020204030204" pitchFamily="34" charset="0"/>
              </a:rPr>
              <a:t>anything of value, </a:t>
            </a:r>
            <a:br>
              <a:rPr lang="en-US" sz="2800" dirty="0">
                <a:solidFill>
                  <a:schemeClr val="tx1"/>
                </a:solidFill>
                <a:latin typeface="Calibri" panose="020F0502020204030204" pitchFamily="34" charset="0"/>
                <a:cs typeface="Calibri" panose="020F0502020204030204" pitchFamily="34" charset="0"/>
              </a:rPr>
            </a:br>
            <a:r>
              <a:rPr lang="en-US" sz="2800" dirty="0">
                <a:solidFill>
                  <a:schemeClr val="tx1"/>
                </a:solidFill>
                <a:latin typeface="Calibri" panose="020F0502020204030204" pitchFamily="34" charset="0"/>
                <a:cs typeface="Calibri" panose="020F0502020204030204" pitchFamily="34" charset="0"/>
              </a:rPr>
              <a:t>directly or indirectly, in return for referrals or to induce referrals for services for which payment may ultimately </a:t>
            </a:r>
            <a:br>
              <a:rPr lang="en-US" sz="2800" dirty="0">
                <a:solidFill>
                  <a:schemeClr val="tx1"/>
                </a:solidFill>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be made in part under a federal health care program.  </a:t>
            </a:r>
          </a:p>
        </p:txBody>
      </p:sp>
    </p:spTree>
    <p:extLst>
      <p:ext uri="{BB962C8B-B14F-4D97-AF65-F5344CB8AC3E}">
        <p14:creationId xmlns:p14="http://schemas.microsoft.com/office/powerpoint/2010/main" val="3522763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1C635-870F-3243-8F27-3FFE22111F65}"/>
              </a:ext>
            </a:extLst>
          </p:cNvPr>
          <p:cNvSpPr>
            <a:spLocks noGrp="1"/>
          </p:cNvSpPr>
          <p:nvPr>
            <p:ph type="title"/>
          </p:nvPr>
        </p:nvSpPr>
        <p:spPr/>
        <p:txBody>
          <a:bodyPr/>
          <a:lstStyle/>
          <a:p>
            <a:r>
              <a:rPr lang="en-US" sz="3000" dirty="0"/>
              <a:t>Anti-Kickback Statute</a:t>
            </a:r>
          </a:p>
        </p:txBody>
      </p:sp>
      <p:sp>
        <p:nvSpPr>
          <p:cNvPr id="3" name="Text Placeholder 2">
            <a:extLst>
              <a:ext uri="{FF2B5EF4-FFF2-40B4-BE49-F238E27FC236}">
                <a16:creationId xmlns:a16="http://schemas.microsoft.com/office/drawing/2014/main" id="{9D64C393-2816-5B40-9EAF-FBF9C7D0D9D3}"/>
              </a:ext>
            </a:extLst>
          </p:cNvPr>
          <p:cNvSpPr>
            <a:spLocks noGrp="1"/>
          </p:cNvSpPr>
          <p:nvPr>
            <p:ph type="body" idx="1"/>
          </p:nvPr>
        </p:nvSpPr>
        <p:spPr>
          <a:xfrm>
            <a:off x="168000" y="1328608"/>
            <a:ext cx="11795400" cy="4864400"/>
          </a:xfrm>
        </p:spPr>
        <p:txBody>
          <a:bodyPr/>
          <a:lstStyle/>
          <a:p>
            <a:r>
              <a:rPr lang="en-US" sz="2800" dirty="0"/>
              <a:t>Claims that are submitted as a result of a violation of the Anti-Kickback Statute may be subject to the False Claims Act.</a:t>
            </a:r>
          </a:p>
          <a:p>
            <a:pPr marL="50799" indent="0">
              <a:buNone/>
            </a:pPr>
            <a:r>
              <a:rPr lang="en-US" dirty="0">
                <a:solidFill>
                  <a:srgbClr val="43B02A"/>
                </a:solidFill>
              </a:rPr>
              <a:t>Example of the Anti-Kickback Statute:</a:t>
            </a:r>
          </a:p>
          <a:p>
            <a:pPr marL="558798" indent="-457200"/>
            <a:r>
              <a:rPr lang="en-US" sz="2800" dirty="0"/>
              <a:t>Michigan Attorney General Dana </a:t>
            </a:r>
            <a:r>
              <a:rPr lang="en-US" sz="2800" dirty="0" err="1"/>
              <a:t>Nessel</a:t>
            </a:r>
            <a:r>
              <a:rPr lang="en-US" sz="2800" dirty="0"/>
              <a:t> charged the owner of a home help services business with three felony counts of Medicaid fraud-kickbacks. </a:t>
            </a:r>
          </a:p>
          <a:p>
            <a:pPr lvl="1">
              <a:buClr>
                <a:srgbClr val="43B02A"/>
              </a:buClr>
              <a:buFont typeface="Wingdings" pitchFamily="2" charset="2"/>
              <a:buChar char="§"/>
            </a:pPr>
            <a:r>
              <a:rPr lang="en-US" sz="2100" dirty="0">
                <a:latin typeface="Calibri" panose="020F0502020204030204" pitchFamily="34" charset="0"/>
                <a:cs typeface="Calibri" panose="020F0502020204030204" pitchFamily="34" charset="0"/>
              </a:rPr>
              <a:t>The owner of this particular home help services business worked with an independent living services specialist of the Michigan Department of Health and Human Services that was steering many clients to the home help service business, which in turn resulted in the state making significant payments to this business. Both the owner of the business and the employee of the State of Michigan co-managed the home help services business bank account, withdrawing thousands of dollars from the account for personal use.</a:t>
            </a:r>
          </a:p>
          <a:p>
            <a:pPr lvl="1">
              <a:buClr>
                <a:srgbClr val="43B02A"/>
              </a:buClr>
              <a:buFont typeface="Wingdings" pitchFamily="2" charset="2"/>
              <a:buChar char="§"/>
            </a:pPr>
            <a:r>
              <a:rPr lang="en-US" sz="2100" dirty="0">
                <a:latin typeface="Calibri" panose="020F0502020204030204" pitchFamily="34" charset="0"/>
                <a:cs typeface="Calibri" panose="020F0502020204030204" pitchFamily="34" charset="0"/>
              </a:rPr>
              <a:t>The owner is facing Medicaid fraud charges that are punishable by up to four years in prison and/or a $30,000 fine.</a:t>
            </a:r>
          </a:p>
        </p:txBody>
      </p:sp>
      <p:sp>
        <p:nvSpPr>
          <p:cNvPr id="4" name="Slide Number Placeholder 3">
            <a:extLst>
              <a:ext uri="{FF2B5EF4-FFF2-40B4-BE49-F238E27FC236}">
                <a16:creationId xmlns:a16="http://schemas.microsoft.com/office/drawing/2014/main" id="{1409438C-9DA4-5D46-BE73-A33A95E0A3A8}"/>
              </a:ext>
            </a:extLst>
          </p:cNvPr>
          <p:cNvSpPr>
            <a:spLocks noGrp="1"/>
          </p:cNvSpPr>
          <p:nvPr>
            <p:ph type="sldNum" idx="12"/>
          </p:nvPr>
        </p:nvSpPr>
        <p:spPr/>
        <p:txBody>
          <a:bodyPr/>
          <a:lstStyle/>
          <a:p>
            <a:fld id="{00000000-1234-1234-1234-123412341234}" type="slidenum">
              <a:rPr lang="en" smtClean="0"/>
              <a:pPr/>
              <a:t>11</a:t>
            </a:fld>
            <a:endParaRPr lang="en" dirty="0"/>
          </a:p>
        </p:txBody>
      </p:sp>
    </p:spTree>
    <p:extLst>
      <p:ext uri="{BB962C8B-B14F-4D97-AF65-F5344CB8AC3E}">
        <p14:creationId xmlns:p14="http://schemas.microsoft.com/office/powerpoint/2010/main" val="1392150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AAC48BA-6392-DF48-B7A6-42ADC465DC01}"/>
              </a:ext>
            </a:extLst>
          </p:cNvPr>
          <p:cNvSpPr>
            <a:spLocks noGrp="1"/>
          </p:cNvSpPr>
          <p:nvPr>
            <p:ph type="sldNum" idx="12"/>
          </p:nvPr>
        </p:nvSpPr>
        <p:spPr/>
        <p:txBody>
          <a:bodyPr/>
          <a:lstStyle/>
          <a:p>
            <a:fld id="{00000000-1234-1234-1234-123412341234}" type="slidenum">
              <a:rPr lang="en" smtClean="0"/>
              <a:pPr/>
              <a:t>12</a:t>
            </a:fld>
            <a:endParaRPr lang="en" dirty="0"/>
          </a:p>
        </p:txBody>
      </p:sp>
      <p:sp>
        <p:nvSpPr>
          <p:cNvPr id="4" name="Google Shape;134;p17">
            <a:extLst>
              <a:ext uri="{FF2B5EF4-FFF2-40B4-BE49-F238E27FC236}">
                <a16:creationId xmlns:a16="http://schemas.microsoft.com/office/drawing/2014/main" id="{8B846AC8-BE85-634B-BA6F-7B776C9DE062}"/>
              </a:ext>
            </a:extLst>
          </p:cNvPr>
          <p:cNvSpPr txBox="1">
            <a:spLocks noGrp="1"/>
          </p:cNvSpPr>
          <p:nvPr>
            <p:ph type="body" idx="1"/>
          </p:nvPr>
        </p:nvSpPr>
        <p:spPr>
          <a:xfrm>
            <a:off x="982641" y="975600"/>
            <a:ext cx="9840034" cy="4879290"/>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unlawful patient inducement?</a:t>
            </a:r>
          </a:p>
          <a:p>
            <a:pPr marL="101598" indent="0">
              <a:buNone/>
            </a:pPr>
            <a:r>
              <a:rPr lang="en-US" sz="2800" b="1" dirty="0">
                <a:latin typeface="Calibri" panose="020F0502020204030204" pitchFamily="34" charset="0"/>
                <a:cs typeface="Calibri" panose="020F0502020204030204" pitchFamily="34" charset="0"/>
              </a:rPr>
              <a:t>Unlawful patient </a:t>
            </a:r>
            <a:r>
              <a:rPr lang="en-US" sz="2800" b="1" dirty="0"/>
              <a:t>i</a:t>
            </a:r>
            <a:r>
              <a:rPr lang="en-US" sz="2800" b="1" dirty="0">
                <a:latin typeface="Calibri" panose="020F0502020204030204" pitchFamily="34" charset="0"/>
                <a:cs typeface="Calibri" panose="020F0502020204030204" pitchFamily="34" charset="0"/>
              </a:rPr>
              <a:t>nducement </a:t>
            </a:r>
            <a:r>
              <a:rPr lang="en-US" sz="2800" dirty="0">
                <a:latin typeface="Calibri" panose="020F0502020204030204" pitchFamily="34" charset="0"/>
                <a:cs typeface="Calibri" panose="020F0502020204030204" pitchFamily="34" charset="0"/>
              </a:rPr>
              <a:t>is similar to the prohibitions of </a:t>
            </a:r>
            <a:br>
              <a:rPr lang="en-US" sz="28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the Anti-</a:t>
            </a:r>
            <a:r>
              <a:rPr lang="en-US" sz="2800" dirty="0"/>
              <a:t>Kickback Statute and is</a:t>
            </a:r>
            <a:r>
              <a:rPr lang="en-US" sz="2800" dirty="0">
                <a:latin typeface="Calibri" panose="020F0502020204030204" pitchFamily="34" charset="0"/>
                <a:cs typeface="Calibri" panose="020F0502020204030204" pitchFamily="34" charset="0"/>
              </a:rPr>
              <a:t> </a:t>
            </a:r>
            <a:r>
              <a:rPr lang="en-US" sz="2800" dirty="0"/>
              <a:t>unlawful in some situations </a:t>
            </a:r>
            <a:br>
              <a:rPr lang="en-US" sz="2800" dirty="0"/>
            </a:br>
            <a:r>
              <a:rPr lang="en-US" sz="2800" dirty="0"/>
              <a:t>to provide gifts (remuneration), or free items or services, to induce beneficiaries to receive services from your office that </a:t>
            </a:r>
            <a:br>
              <a:rPr lang="en-US" sz="2800" dirty="0"/>
            </a:br>
            <a:r>
              <a:rPr lang="en-US" sz="2800" dirty="0"/>
              <a:t>are reimbursable by a federal health care program.</a:t>
            </a:r>
          </a:p>
          <a:p>
            <a:pPr marL="101598" indent="0">
              <a:buNone/>
            </a:pPr>
            <a:r>
              <a:rPr lang="en-US" sz="2800" b="1" dirty="0"/>
              <a:t>Exception: </a:t>
            </a:r>
            <a:r>
              <a:rPr lang="en-US" sz="2800" dirty="0"/>
              <a:t>Items and services of a nominal value—less than </a:t>
            </a:r>
            <a:br>
              <a:rPr lang="en-US" sz="2800" dirty="0"/>
            </a:br>
            <a:r>
              <a:rPr lang="en-US" sz="2800" dirty="0"/>
              <a:t>$15, and less than $75 per year</a:t>
            </a:r>
          </a:p>
        </p:txBody>
      </p:sp>
    </p:spTree>
    <p:extLst>
      <p:ext uri="{BB962C8B-B14F-4D97-AF65-F5344CB8AC3E}">
        <p14:creationId xmlns:p14="http://schemas.microsoft.com/office/powerpoint/2010/main" val="1187493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2"/>
          <p:cNvSpPr txBox="1">
            <a:spLocks noGrp="1"/>
          </p:cNvSpPr>
          <p:nvPr>
            <p:ph type="title"/>
          </p:nvPr>
        </p:nvSpPr>
        <p:spPr>
          <a:prstGeom prst="rect">
            <a:avLst/>
          </a:prstGeom>
        </p:spPr>
        <p:txBody>
          <a:bodyPr spcFirstLastPara="1" wrap="square" lIns="121900" tIns="121900" rIns="121900" bIns="121900" anchor="ctr" anchorCtr="0">
            <a:noAutofit/>
          </a:bodyPr>
          <a:lstStyle/>
          <a:p>
            <a:r>
              <a:rPr lang="en-US" sz="3000" dirty="0"/>
              <a:t>Unlawful patient inducement</a:t>
            </a:r>
          </a:p>
        </p:txBody>
      </p:sp>
      <p:sp>
        <p:nvSpPr>
          <p:cNvPr id="5" name="Text Placeholder 4">
            <a:extLst>
              <a:ext uri="{FF2B5EF4-FFF2-40B4-BE49-F238E27FC236}">
                <a16:creationId xmlns:a16="http://schemas.microsoft.com/office/drawing/2014/main" id="{2B080B09-E47D-3C4C-A2D7-EF8F07E342FD}"/>
              </a:ext>
            </a:extLst>
          </p:cNvPr>
          <p:cNvSpPr>
            <a:spLocks noGrp="1"/>
          </p:cNvSpPr>
          <p:nvPr>
            <p:ph type="body" idx="1"/>
          </p:nvPr>
        </p:nvSpPr>
        <p:spPr/>
        <p:txBody>
          <a:bodyPr/>
          <a:lstStyle/>
          <a:p>
            <a:pPr marL="50799" indent="0">
              <a:buNone/>
            </a:pPr>
            <a:r>
              <a:rPr lang="en-US" dirty="0">
                <a:solidFill>
                  <a:srgbClr val="43B02A"/>
                </a:solidFill>
              </a:rPr>
              <a:t>Example of unlawful patient inducement:</a:t>
            </a:r>
          </a:p>
          <a:p>
            <a:r>
              <a:rPr lang="en-US" dirty="0">
                <a:latin typeface="Calibri" panose="020F0502020204030204" pitchFamily="34" charset="0"/>
                <a:cs typeface="Calibri" panose="020F0502020204030204" pitchFamily="34" charset="0"/>
              </a:rPr>
              <a:t>An employee of a hospital that is responsible for granting contracts to suppliers who billed government programs (like Medicare and Medicaid) received expensive gifts,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free trips and consulting fees from a supplier so that the employee would grant the contract to the supplier.</a:t>
            </a:r>
            <a:endParaRPr lang="en-US" sz="2400" dirty="0"/>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Not only was this likely in violation of the hospital’s code of conduct, these actions were prosecuted under the Anti-Kickback Statute.</a:t>
            </a:r>
          </a:p>
        </p:txBody>
      </p:sp>
      <p:sp>
        <p:nvSpPr>
          <p:cNvPr id="184" name="Google Shape;184;p22"/>
          <p:cNvSpPr txBox="1">
            <a:spLocks noGrp="1"/>
          </p:cNvSpPr>
          <p:nvPr>
            <p:ph type="sldNum" idx="12"/>
          </p:nvPr>
        </p:nvSpPr>
        <p:spPr>
          <a:prstGeom prst="rect">
            <a:avLst/>
          </a:prstGeom>
        </p:spPr>
        <p:txBody>
          <a:bodyPr spcFirstLastPara="1" wrap="square" lIns="121900" tIns="121900" rIns="121900" bIns="121900" anchor="ctr" anchorCtr="0">
            <a:noAutofit/>
          </a:bodyPr>
          <a:lstStyle/>
          <a:p>
            <a:fld id="{00000000-1234-1234-1234-123412341234}" type="slidenum">
              <a:rPr lang="en"/>
              <a:pPr/>
              <a:t>13</a:t>
            </a:fld>
            <a:endParaRPr dirty="0"/>
          </a:p>
        </p:txBody>
      </p:sp>
    </p:spTree>
    <p:extLst>
      <p:ext uri="{BB962C8B-B14F-4D97-AF65-F5344CB8AC3E}">
        <p14:creationId xmlns:p14="http://schemas.microsoft.com/office/powerpoint/2010/main" val="2216729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2"/>
          <p:cNvSpPr txBox="1">
            <a:spLocks noGrp="1"/>
          </p:cNvSpPr>
          <p:nvPr>
            <p:ph type="title"/>
          </p:nvPr>
        </p:nvSpPr>
        <p:spPr>
          <a:prstGeom prst="rect">
            <a:avLst/>
          </a:prstGeom>
        </p:spPr>
        <p:txBody>
          <a:bodyPr spcFirstLastPara="1" wrap="square" lIns="121900" tIns="121900" rIns="121900" bIns="121900" anchor="ctr" anchorCtr="0">
            <a:noAutofit/>
          </a:bodyPr>
          <a:lstStyle/>
          <a:p>
            <a:r>
              <a:rPr lang="en-US" sz="3000" dirty="0"/>
              <a:t>Penalties associated with violating laws</a:t>
            </a:r>
          </a:p>
        </p:txBody>
      </p:sp>
      <p:sp>
        <p:nvSpPr>
          <p:cNvPr id="5" name="Text Placeholder 4">
            <a:extLst>
              <a:ext uri="{FF2B5EF4-FFF2-40B4-BE49-F238E27FC236}">
                <a16:creationId xmlns:a16="http://schemas.microsoft.com/office/drawing/2014/main" id="{2B080B09-E47D-3C4C-A2D7-EF8F07E342FD}"/>
              </a:ext>
            </a:extLst>
          </p:cNvPr>
          <p:cNvSpPr>
            <a:spLocks noGrp="1"/>
          </p:cNvSpPr>
          <p:nvPr>
            <p:ph type="body" idx="1"/>
          </p:nvPr>
        </p:nvSpPr>
        <p:spPr>
          <a:xfrm>
            <a:off x="811397" y="1703500"/>
            <a:ext cx="10718800" cy="4864400"/>
          </a:xfrm>
        </p:spPr>
        <p:txBody>
          <a:bodyPr/>
          <a:lstStyle/>
          <a:p>
            <a:r>
              <a:rPr lang="en-US" dirty="0"/>
              <a:t>Penalties for individuals and/or entities that violate </a:t>
            </a:r>
            <a:br>
              <a:rPr lang="en-US" dirty="0"/>
            </a:br>
            <a:r>
              <a:rPr lang="en-US" dirty="0"/>
              <a:t>the previously mentioned laws:</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Civil lawsuits and monetary penalties </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Criminal prosecution and monetary penalties</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Treble damages (three times the actual damages)</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Suspension or exclusion from participation in the Medicare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and Medicaid programs</a:t>
            </a:r>
          </a:p>
          <a:p>
            <a:r>
              <a:rPr lang="en-US" dirty="0"/>
              <a:t>Penalties for network providers</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Providers can also face the termination of their provider agreement</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Loss or suspension of license</a:t>
            </a:r>
          </a:p>
        </p:txBody>
      </p:sp>
      <p:sp>
        <p:nvSpPr>
          <p:cNvPr id="184" name="Google Shape;184;p22"/>
          <p:cNvSpPr txBox="1">
            <a:spLocks noGrp="1"/>
          </p:cNvSpPr>
          <p:nvPr>
            <p:ph type="sldNum" idx="12"/>
          </p:nvPr>
        </p:nvSpPr>
        <p:spPr>
          <a:prstGeom prst="rect">
            <a:avLst/>
          </a:prstGeom>
        </p:spPr>
        <p:txBody>
          <a:bodyPr spcFirstLastPara="1" wrap="square" lIns="121900" tIns="121900" rIns="121900" bIns="121900" anchor="ctr" anchorCtr="0">
            <a:noAutofit/>
          </a:bodyPr>
          <a:lstStyle/>
          <a:p>
            <a:fld id="{00000000-1234-1234-1234-123412341234}" type="slidenum">
              <a:rPr lang="en"/>
              <a:pPr/>
              <a:t>14</a:t>
            </a:fld>
            <a:endParaRPr dirty="0"/>
          </a:p>
        </p:txBody>
      </p:sp>
    </p:spTree>
    <p:extLst>
      <p:ext uri="{BB962C8B-B14F-4D97-AF65-F5344CB8AC3E}">
        <p14:creationId xmlns:p14="http://schemas.microsoft.com/office/powerpoint/2010/main" val="980765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B45E460-11B7-F846-B1D7-E5CF9BB6AF4A}"/>
              </a:ext>
            </a:extLst>
          </p:cNvPr>
          <p:cNvSpPr>
            <a:spLocks noGrp="1"/>
          </p:cNvSpPr>
          <p:nvPr>
            <p:ph type="sldNum" idx="12"/>
          </p:nvPr>
        </p:nvSpPr>
        <p:spPr/>
        <p:txBody>
          <a:bodyPr/>
          <a:lstStyle/>
          <a:p>
            <a:fld id="{00000000-1234-1234-1234-123412341234}" type="slidenum">
              <a:rPr lang="en" smtClean="0"/>
              <a:pPr/>
              <a:t>15</a:t>
            </a:fld>
            <a:endParaRPr lang="en" dirty="0"/>
          </a:p>
        </p:txBody>
      </p:sp>
      <p:sp>
        <p:nvSpPr>
          <p:cNvPr id="4" name="Google Shape;134;p17">
            <a:extLst>
              <a:ext uri="{FF2B5EF4-FFF2-40B4-BE49-F238E27FC236}">
                <a16:creationId xmlns:a16="http://schemas.microsoft.com/office/drawing/2014/main" id="{CFA7E499-1D6C-3541-BBDD-245F521089E9}"/>
              </a:ext>
            </a:extLst>
          </p:cNvPr>
          <p:cNvSpPr txBox="1">
            <a:spLocks noGrp="1"/>
          </p:cNvSpPr>
          <p:nvPr>
            <p:ph type="body" idx="1"/>
          </p:nvPr>
        </p:nvSpPr>
        <p:spPr>
          <a:xfrm>
            <a:off x="532264" y="919738"/>
            <a:ext cx="11218457" cy="4496800"/>
          </a:xfrm>
          <a:prstGeom prst="rect">
            <a:avLst/>
          </a:prstGeom>
        </p:spPr>
        <p:txBody>
          <a:bodyPr spcFirstLastPara="1" wrap="square" lIns="121900" tIns="121900" rIns="121900" bIns="121900" anchor="t" anchorCtr="0">
            <a:noAutofit/>
          </a:bodyPr>
          <a:lstStyle/>
          <a:p>
            <a:pPr marL="0" indent="0">
              <a:buNone/>
            </a:pPr>
            <a:r>
              <a:rPr lang="en" i="0" dirty="0">
                <a:solidFill>
                  <a:srgbClr val="43B02A"/>
                </a:solidFill>
              </a:rPr>
              <a:t>Delta Dental’s Anti-fraud efforts</a:t>
            </a:r>
          </a:p>
          <a:p>
            <a:pPr marL="50799" indent="0">
              <a:buNone/>
            </a:pPr>
            <a:r>
              <a:rPr lang="en-US" sz="2800" b="1" dirty="0"/>
              <a:t>Delta Dental </a:t>
            </a:r>
            <a:r>
              <a:rPr lang="en-US" sz="2800" dirty="0"/>
              <a:t>monitors, detects and investigates FWA, and has a specific department that educates, detects, corrects, prevents, reports and deters insurance FWA.</a:t>
            </a:r>
          </a:p>
          <a:p>
            <a:pPr marL="507999" indent="-457200"/>
            <a:r>
              <a:rPr lang="en-US" sz="2600" i="0" dirty="0"/>
              <a:t>As an administrator of dental benefits, Delta Dental has a responsibility </a:t>
            </a:r>
            <a:br>
              <a:rPr lang="en-US" sz="2600" i="0" dirty="0"/>
            </a:br>
            <a:r>
              <a:rPr lang="en-US" sz="2600" i="0" dirty="0"/>
              <a:t>to ensure claims are paid accurately. </a:t>
            </a:r>
          </a:p>
          <a:p>
            <a:pPr marL="507999" indent="-457200"/>
            <a:r>
              <a:rPr lang="en-US" sz="2600" i="0" dirty="0"/>
              <a:t>This is accomplished by review, analysis and investigation of suspicious </a:t>
            </a:r>
            <a:br>
              <a:rPr lang="en-US" sz="2600" i="0" dirty="0"/>
            </a:br>
            <a:r>
              <a:rPr lang="en-US" sz="2600" i="0" dirty="0"/>
              <a:t>claims and investigations from members, clients, dental offices, employees and others to ensure that benefits are administered in accordance with all applicable contract, policies and regulations.  </a:t>
            </a:r>
            <a:endParaRPr lang="en-US" sz="2600" dirty="0"/>
          </a:p>
          <a:p>
            <a:pPr marL="101598" indent="0">
              <a:buNone/>
            </a:pP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31879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3"/>
          <p:cNvSpPr txBox="1">
            <a:spLocks noGrp="1"/>
          </p:cNvSpPr>
          <p:nvPr>
            <p:ph type="ctrTitle"/>
          </p:nvPr>
        </p:nvSpPr>
        <p:spPr>
          <a:prstGeom prst="rect">
            <a:avLst/>
          </a:prstGeom>
        </p:spPr>
        <p:txBody>
          <a:bodyPr spcFirstLastPara="1" wrap="square" lIns="121900" tIns="121900" rIns="121900" bIns="121900" anchor="b" anchorCtr="0">
            <a:noAutofit/>
          </a:bodyPr>
          <a:lstStyle/>
          <a:p>
            <a:r>
              <a:rPr lang="en" dirty="0">
                <a:solidFill>
                  <a:srgbClr val="43B02A"/>
                </a:solidFill>
              </a:rPr>
              <a:t>Section 2:</a:t>
            </a:r>
            <a:br>
              <a:rPr lang="en" dirty="0"/>
            </a:br>
            <a:r>
              <a:rPr lang="en" dirty="0"/>
              <a:t>Compliance</a:t>
            </a:r>
            <a:endParaRPr dirty="0"/>
          </a:p>
        </p:txBody>
      </p:sp>
      <p:pic>
        <p:nvPicPr>
          <p:cNvPr id="3" name="Picture 2">
            <a:extLst>
              <a:ext uri="{FF2B5EF4-FFF2-40B4-BE49-F238E27FC236}">
                <a16:creationId xmlns:a16="http://schemas.microsoft.com/office/drawing/2014/main" id="{16B7838A-3A25-E04F-9D04-BB22596E0283}"/>
              </a:ext>
            </a:extLst>
          </p:cNvPr>
          <p:cNvPicPr>
            <a:picLocks noChangeAspect="1"/>
          </p:cNvPicPr>
          <p:nvPr/>
        </p:nvPicPr>
        <p:blipFill>
          <a:blip r:embed="rId3"/>
          <a:stretch>
            <a:fillRect/>
          </a:stretch>
        </p:blipFill>
        <p:spPr>
          <a:xfrm>
            <a:off x="0" y="0"/>
            <a:ext cx="3300046" cy="808835"/>
          </a:xfrm>
          <a:prstGeom prst="rect">
            <a:avLst/>
          </a:prstGeom>
        </p:spPr>
      </p:pic>
    </p:spTree>
    <p:extLst>
      <p:ext uri="{BB962C8B-B14F-4D97-AF65-F5344CB8AC3E}">
        <p14:creationId xmlns:p14="http://schemas.microsoft.com/office/powerpoint/2010/main" val="1767874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B45E460-11B7-F846-B1D7-E5CF9BB6AF4A}"/>
              </a:ext>
            </a:extLst>
          </p:cNvPr>
          <p:cNvSpPr>
            <a:spLocks noGrp="1"/>
          </p:cNvSpPr>
          <p:nvPr>
            <p:ph type="sldNum" idx="12"/>
          </p:nvPr>
        </p:nvSpPr>
        <p:spPr/>
        <p:txBody>
          <a:bodyPr/>
          <a:lstStyle/>
          <a:p>
            <a:fld id="{00000000-1234-1234-1234-123412341234}" type="slidenum">
              <a:rPr lang="en" smtClean="0"/>
              <a:pPr/>
              <a:t>17</a:t>
            </a:fld>
            <a:endParaRPr lang="en" dirty="0"/>
          </a:p>
        </p:txBody>
      </p:sp>
      <p:sp>
        <p:nvSpPr>
          <p:cNvPr id="4" name="Google Shape;134;p17">
            <a:extLst>
              <a:ext uri="{FF2B5EF4-FFF2-40B4-BE49-F238E27FC236}">
                <a16:creationId xmlns:a16="http://schemas.microsoft.com/office/drawing/2014/main" id="{CFA7E499-1D6C-3541-BBDD-245F521089E9}"/>
              </a:ext>
            </a:extLst>
          </p:cNvPr>
          <p:cNvSpPr txBox="1">
            <a:spLocks noGrp="1"/>
          </p:cNvSpPr>
          <p:nvPr>
            <p:ph type="body" idx="1"/>
          </p:nvPr>
        </p:nvSpPr>
        <p:spPr>
          <a:xfrm>
            <a:off x="1750621" y="975600"/>
            <a:ext cx="9468364" cy="4894622"/>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a compliance program?</a:t>
            </a:r>
          </a:p>
          <a:p>
            <a:pPr marL="50799" indent="0">
              <a:buNone/>
            </a:pPr>
            <a:r>
              <a:rPr lang="en-US" sz="2800" b="1" dirty="0"/>
              <a:t>A compliance program </a:t>
            </a:r>
            <a:r>
              <a:rPr lang="en-US" sz="2800" dirty="0"/>
              <a:t>is a platform used to facilitate compliance with the rules, regulations, contractual requirements and internal policies and procedures.</a:t>
            </a:r>
          </a:p>
          <a:p>
            <a:pPr marL="507999" indent="-457200"/>
            <a:r>
              <a:rPr lang="en-US" sz="2600" i="0" dirty="0"/>
              <a:t>A compliance program ensures guidance is provided </a:t>
            </a:r>
            <a:br>
              <a:rPr lang="en-US" sz="2600" i="0" dirty="0"/>
            </a:br>
            <a:r>
              <a:rPr lang="en-US" sz="2600" i="0" dirty="0"/>
              <a:t>on how to identify and report compliance violations.</a:t>
            </a:r>
            <a:endParaRPr lang="en-US" sz="2600" dirty="0"/>
          </a:p>
        </p:txBody>
      </p:sp>
    </p:spTree>
    <p:extLst>
      <p:ext uri="{BB962C8B-B14F-4D97-AF65-F5344CB8AC3E}">
        <p14:creationId xmlns:p14="http://schemas.microsoft.com/office/powerpoint/2010/main" val="3600832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95C45-D145-8D4D-A15E-E1912DE10490}"/>
              </a:ext>
            </a:extLst>
          </p:cNvPr>
          <p:cNvSpPr>
            <a:spLocks noGrp="1"/>
          </p:cNvSpPr>
          <p:nvPr>
            <p:ph type="title"/>
          </p:nvPr>
        </p:nvSpPr>
        <p:spPr/>
        <p:txBody>
          <a:bodyPr/>
          <a:lstStyle/>
          <a:p>
            <a:r>
              <a:rPr lang="en-US" sz="3000" dirty="0"/>
              <a:t>What is an effective compliance program?</a:t>
            </a:r>
          </a:p>
        </p:txBody>
      </p:sp>
      <p:sp>
        <p:nvSpPr>
          <p:cNvPr id="3" name="Text Placeholder 2">
            <a:extLst>
              <a:ext uri="{FF2B5EF4-FFF2-40B4-BE49-F238E27FC236}">
                <a16:creationId xmlns:a16="http://schemas.microsoft.com/office/drawing/2014/main" id="{CC2C74EE-0382-554E-9D30-F670215E82B1}"/>
              </a:ext>
            </a:extLst>
          </p:cNvPr>
          <p:cNvSpPr>
            <a:spLocks noGrp="1"/>
          </p:cNvSpPr>
          <p:nvPr>
            <p:ph type="body" idx="1"/>
          </p:nvPr>
        </p:nvSpPr>
        <p:spPr>
          <a:xfrm>
            <a:off x="232051" y="1748733"/>
            <a:ext cx="5891191" cy="4717200"/>
          </a:xfrm>
        </p:spPr>
        <p:txBody>
          <a:bodyPr/>
          <a:lstStyle/>
          <a:p>
            <a:r>
              <a:rPr lang="en-US" sz="2200" dirty="0"/>
              <a:t>Delta Dental and you, as a network provider,</a:t>
            </a:r>
            <a:br>
              <a:rPr lang="en-US" sz="2200" dirty="0"/>
            </a:br>
            <a:r>
              <a:rPr lang="en-US" sz="2200" dirty="0"/>
              <a:t>are required to maintain a compliance program that prevents and detects fraud, and promotes an ethical culture.</a:t>
            </a:r>
          </a:p>
          <a:p>
            <a:r>
              <a:rPr lang="en-US" sz="2200" dirty="0"/>
              <a:t>Fostering a culture focused on compliance not only reduces legal complications, but also improves operational efficiencies.</a:t>
            </a:r>
          </a:p>
          <a:p>
            <a:r>
              <a:rPr lang="en-US" sz="2200" dirty="0"/>
              <a:t>Delta Delta network providers have a duty to understand regulatory standards that </a:t>
            </a:r>
            <a:br>
              <a:rPr lang="en-US" sz="2200" dirty="0"/>
            </a:br>
            <a:r>
              <a:rPr lang="en-US" sz="2200" dirty="0"/>
              <a:t>are applicable to them, including a duty to report potential violations when they occur.</a:t>
            </a:r>
          </a:p>
        </p:txBody>
      </p:sp>
      <p:sp>
        <p:nvSpPr>
          <p:cNvPr id="5" name="Slide Number Placeholder 4">
            <a:extLst>
              <a:ext uri="{FF2B5EF4-FFF2-40B4-BE49-F238E27FC236}">
                <a16:creationId xmlns:a16="http://schemas.microsoft.com/office/drawing/2014/main" id="{0198F084-0FA0-7845-8A53-09FC494A53B3}"/>
              </a:ext>
            </a:extLst>
          </p:cNvPr>
          <p:cNvSpPr>
            <a:spLocks noGrp="1"/>
          </p:cNvSpPr>
          <p:nvPr>
            <p:ph type="sldNum" idx="12"/>
          </p:nvPr>
        </p:nvSpPr>
        <p:spPr/>
        <p:txBody>
          <a:bodyPr/>
          <a:lstStyle/>
          <a:p>
            <a:fld id="{00000000-1234-1234-1234-123412341234}" type="slidenum">
              <a:rPr lang="en" smtClean="0"/>
              <a:pPr/>
              <a:t>18</a:t>
            </a:fld>
            <a:endParaRPr lang="en" dirty="0"/>
          </a:p>
        </p:txBody>
      </p:sp>
      <p:grpSp>
        <p:nvGrpSpPr>
          <p:cNvPr id="10" name="Group 9">
            <a:extLst>
              <a:ext uri="{FF2B5EF4-FFF2-40B4-BE49-F238E27FC236}">
                <a16:creationId xmlns:a16="http://schemas.microsoft.com/office/drawing/2014/main" id="{853C4283-A209-E140-9F2B-C3247A15C465}"/>
              </a:ext>
            </a:extLst>
          </p:cNvPr>
          <p:cNvGrpSpPr/>
          <p:nvPr/>
        </p:nvGrpSpPr>
        <p:grpSpPr>
          <a:xfrm>
            <a:off x="6123242" y="1322844"/>
            <a:ext cx="5413651" cy="5482026"/>
            <a:chOff x="6022975" y="1201784"/>
            <a:chExt cx="5652557" cy="5723949"/>
          </a:xfrm>
        </p:grpSpPr>
        <p:graphicFrame>
          <p:nvGraphicFramePr>
            <p:cNvPr id="7" name="Diagram 6">
              <a:extLst>
                <a:ext uri="{FF2B5EF4-FFF2-40B4-BE49-F238E27FC236}">
                  <a16:creationId xmlns:a16="http://schemas.microsoft.com/office/drawing/2014/main" id="{1EA3FC5D-52D8-E64A-B9CD-B597C1B26F4B}"/>
                </a:ext>
              </a:extLst>
            </p:cNvPr>
            <p:cNvGraphicFramePr/>
            <p:nvPr>
              <p:extLst>
                <p:ext uri="{D42A27DB-BD31-4B8C-83A1-F6EECF244321}">
                  <p14:modId xmlns:p14="http://schemas.microsoft.com/office/powerpoint/2010/main" val="3476863161"/>
                </p:ext>
              </p:extLst>
            </p:nvPr>
          </p:nvGraphicFramePr>
          <p:xfrm>
            <a:off x="6022975" y="1201784"/>
            <a:ext cx="5652557" cy="57239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Oval 8">
              <a:extLst>
                <a:ext uri="{FF2B5EF4-FFF2-40B4-BE49-F238E27FC236}">
                  <a16:creationId xmlns:a16="http://schemas.microsoft.com/office/drawing/2014/main" id="{CEA81A44-1DAC-CC42-BAA4-95E7D0BCE613}"/>
                </a:ext>
              </a:extLst>
            </p:cNvPr>
            <p:cNvSpPr/>
            <p:nvPr/>
          </p:nvSpPr>
          <p:spPr>
            <a:xfrm>
              <a:off x="7161130" y="2239108"/>
              <a:ext cx="3376246" cy="337624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dirty="0">
                  <a:latin typeface="Calibri" panose="020F0502020204030204" pitchFamily="34" charset="0"/>
                  <a:cs typeface="Calibri" panose="020F0502020204030204" pitchFamily="34" charset="0"/>
                </a:rPr>
                <a:t>Key elements </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of an effective compliance program</a:t>
              </a:r>
            </a:p>
          </p:txBody>
        </p:sp>
      </p:grpSp>
    </p:spTree>
    <p:extLst>
      <p:ext uri="{BB962C8B-B14F-4D97-AF65-F5344CB8AC3E}">
        <p14:creationId xmlns:p14="http://schemas.microsoft.com/office/powerpoint/2010/main" val="1577626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9" name="Google Shape;67;p8">
            <a:extLst>
              <a:ext uri="{FF2B5EF4-FFF2-40B4-BE49-F238E27FC236}">
                <a16:creationId xmlns:a16="http://schemas.microsoft.com/office/drawing/2014/main" id="{9B10B813-7336-B24F-B514-8F899C5E100F}"/>
              </a:ext>
            </a:extLst>
          </p:cNvPr>
          <p:cNvSpPr/>
          <p:nvPr/>
        </p:nvSpPr>
        <p:spPr>
          <a:xfrm flipH="1">
            <a:off x="2953427" y="5328989"/>
            <a:ext cx="10007600" cy="998800"/>
          </a:xfrm>
          <a:prstGeom prst="parallelogram">
            <a:avLst>
              <a:gd name="adj" fmla="val 51542"/>
            </a:avLst>
          </a:prstGeom>
          <a:solidFill>
            <a:srgbClr val="22222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dirty="0"/>
          </a:p>
        </p:txBody>
      </p:sp>
      <p:sp>
        <p:nvSpPr>
          <p:cNvPr id="244" name="Google Shape;244;p29"/>
          <p:cNvSpPr txBox="1">
            <a:spLocks noGrp="1"/>
          </p:cNvSpPr>
          <p:nvPr>
            <p:ph type="title"/>
          </p:nvPr>
        </p:nvSpPr>
        <p:spPr>
          <a:xfrm>
            <a:off x="1473200" y="368100"/>
            <a:ext cx="8966000" cy="998800"/>
          </a:xfrm>
          <a:prstGeom prst="rect">
            <a:avLst/>
          </a:prstGeom>
        </p:spPr>
        <p:txBody>
          <a:bodyPr spcFirstLastPara="1" wrap="square" lIns="121900" tIns="121900" rIns="121900" bIns="121900" anchor="ctr" anchorCtr="0">
            <a:noAutofit/>
          </a:bodyPr>
          <a:lstStyle/>
          <a:p>
            <a:r>
              <a:rPr lang="en-US" sz="3000" dirty="0"/>
              <a:t>Endorsing a culture of compliance</a:t>
            </a:r>
          </a:p>
        </p:txBody>
      </p:sp>
      <p:sp>
        <p:nvSpPr>
          <p:cNvPr id="246" name="Google Shape;246;p29"/>
          <p:cNvSpPr txBox="1">
            <a:spLocks noGrp="1"/>
          </p:cNvSpPr>
          <p:nvPr>
            <p:ph type="sldNum" idx="12"/>
          </p:nvPr>
        </p:nvSpPr>
        <p:spPr>
          <a:xfrm>
            <a:off x="0" y="0"/>
            <a:ext cx="793200" cy="975600"/>
          </a:xfrm>
          <a:prstGeom prst="rect">
            <a:avLst/>
          </a:prstGeom>
        </p:spPr>
        <p:txBody>
          <a:bodyPr spcFirstLastPara="1" wrap="square" lIns="121900" tIns="121900" rIns="121900" bIns="121900" anchor="ctr" anchorCtr="0">
            <a:noAutofit/>
          </a:bodyPr>
          <a:lstStyle/>
          <a:p>
            <a:fld id="{00000000-1234-1234-1234-123412341234}" type="slidenum">
              <a:rPr lang="en"/>
              <a:pPr/>
              <a:t>19</a:t>
            </a:fld>
            <a:endParaRPr dirty="0"/>
          </a:p>
        </p:txBody>
      </p:sp>
      <p:grpSp>
        <p:nvGrpSpPr>
          <p:cNvPr id="2" name="Group 1">
            <a:extLst>
              <a:ext uri="{FF2B5EF4-FFF2-40B4-BE49-F238E27FC236}">
                <a16:creationId xmlns:a16="http://schemas.microsoft.com/office/drawing/2014/main" id="{91EFAF1F-5573-CB44-8540-231EC39CCF38}"/>
              </a:ext>
            </a:extLst>
          </p:cNvPr>
          <p:cNvGrpSpPr/>
          <p:nvPr/>
        </p:nvGrpSpPr>
        <p:grpSpPr>
          <a:xfrm>
            <a:off x="369451" y="2576122"/>
            <a:ext cx="11453099" cy="2512934"/>
            <a:chOff x="1986047" y="2297605"/>
            <a:chExt cx="8770761" cy="1924400"/>
          </a:xfrm>
        </p:grpSpPr>
        <p:sp>
          <p:nvSpPr>
            <p:cNvPr id="245" name="Google Shape;245;p29"/>
            <p:cNvSpPr/>
            <p:nvPr/>
          </p:nvSpPr>
          <p:spPr>
            <a:xfrm>
              <a:off x="1986047" y="2297605"/>
              <a:ext cx="3171600" cy="1924400"/>
            </a:xfrm>
            <a:prstGeom prst="chevron">
              <a:avLst>
                <a:gd name="adj" fmla="val 25486"/>
              </a:avLst>
            </a:prstGeom>
            <a:solidFill>
              <a:srgbClr val="43B02A"/>
            </a:solidFill>
            <a:ln>
              <a:noFill/>
            </a:ln>
          </p:spPr>
          <p:txBody>
            <a:bodyPr spcFirstLastPara="1" wrap="square" lIns="121900" tIns="121900" rIns="121900" bIns="121900" anchor="ctr" anchorCtr="0">
              <a:noAutofit/>
            </a:bodyPr>
            <a:lstStyle/>
            <a:p>
              <a:pPr algn="ctr"/>
              <a:r>
                <a:rPr lang="en" sz="2800" b="1" dirty="0">
                  <a:solidFill>
                    <a:schemeClr val="tx1"/>
                  </a:solidFill>
                  <a:latin typeface="Calibri" panose="020F0502020204030204" pitchFamily="34" charset="0"/>
                  <a:ea typeface="Roboto"/>
                  <a:cs typeface="Calibri" panose="020F0502020204030204" pitchFamily="34" charset="0"/>
                  <a:sym typeface="Roboto"/>
                </a:rPr>
                <a:t>Prevent</a:t>
              </a:r>
              <a:r>
                <a:rPr lang="en" sz="2800" dirty="0">
                  <a:solidFill>
                    <a:schemeClr val="tx1"/>
                  </a:solidFill>
                  <a:latin typeface="Calibri" panose="020F0502020204030204" pitchFamily="34" charset="0"/>
                  <a:ea typeface="Roboto"/>
                  <a:cs typeface="Calibri" panose="020F0502020204030204" pitchFamily="34" charset="0"/>
                  <a:sym typeface="Roboto"/>
                </a:rPr>
                <a:t> </a:t>
              </a:r>
            </a:p>
            <a:p>
              <a:pPr algn="ctr"/>
              <a:r>
                <a:rPr lang="en" sz="2000" dirty="0">
                  <a:solidFill>
                    <a:schemeClr val="bg1"/>
                  </a:solidFill>
                  <a:latin typeface="Calibri" panose="020F0502020204030204" pitchFamily="34" charset="0"/>
                  <a:ea typeface="Roboto"/>
                  <a:cs typeface="Calibri" panose="020F0502020204030204" pitchFamily="34" charset="0"/>
                  <a:sym typeface="Roboto"/>
                </a:rPr>
                <a:t>Operate within </a:t>
              </a:r>
              <a:br>
                <a:rPr lang="en" sz="2000" dirty="0">
                  <a:solidFill>
                    <a:schemeClr val="bg1"/>
                  </a:solidFill>
                  <a:latin typeface="Calibri" panose="020F0502020204030204" pitchFamily="34" charset="0"/>
                  <a:ea typeface="Roboto"/>
                  <a:cs typeface="Calibri" panose="020F0502020204030204" pitchFamily="34" charset="0"/>
                  <a:sym typeface="Roboto"/>
                </a:rPr>
              </a:br>
              <a:r>
                <a:rPr lang="en" sz="2000" dirty="0">
                  <a:solidFill>
                    <a:schemeClr val="bg1"/>
                  </a:solidFill>
                  <a:latin typeface="Calibri" panose="020F0502020204030204" pitchFamily="34" charset="0"/>
                  <a:ea typeface="Roboto"/>
                  <a:cs typeface="Calibri" panose="020F0502020204030204" pitchFamily="34" charset="0"/>
                  <a:sym typeface="Roboto"/>
                </a:rPr>
                <a:t>our compliance</a:t>
              </a:r>
            </a:p>
            <a:p>
              <a:pPr algn="ctr"/>
              <a:r>
                <a:rPr lang="en" sz="2000" dirty="0">
                  <a:solidFill>
                    <a:schemeClr val="bg1"/>
                  </a:solidFill>
                  <a:latin typeface="Calibri" panose="020F0502020204030204" pitchFamily="34" charset="0"/>
                  <a:ea typeface="Roboto"/>
                  <a:cs typeface="Calibri" panose="020F0502020204030204" pitchFamily="34" charset="0"/>
                  <a:sym typeface="Roboto"/>
                </a:rPr>
                <a:t>expectations</a:t>
              </a:r>
            </a:p>
          </p:txBody>
        </p:sp>
        <p:sp>
          <p:nvSpPr>
            <p:cNvPr id="247" name="Google Shape;247;p29"/>
            <p:cNvSpPr/>
            <p:nvPr/>
          </p:nvSpPr>
          <p:spPr>
            <a:xfrm>
              <a:off x="4785628" y="2297605"/>
              <a:ext cx="3171600" cy="1924400"/>
            </a:xfrm>
            <a:prstGeom prst="chevron">
              <a:avLst>
                <a:gd name="adj" fmla="val 25486"/>
              </a:avLst>
            </a:prstGeom>
            <a:solidFill>
              <a:srgbClr val="222222"/>
            </a:solidFill>
            <a:ln>
              <a:noFill/>
            </a:ln>
          </p:spPr>
          <p:txBody>
            <a:bodyPr spcFirstLastPara="1" wrap="square" lIns="121900" tIns="121900" rIns="121900" bIns="121900" anchor="ctr" anchorCtr="0">
              <a:noAutofit/>
            </a:bodyPr>
            <a:lstStyle/>
            <a:p>
              <a:pPr algn="ctr"/>
              <a:r>
                <a:rPr lang="en" sz="2800" b="1" dirty="0">
                  <a:solidFill>
                    <a:srgbClr val="43B02A"/>
                  </a:solidFill>
                  <a:latin typeface="Calibri" panose="020F0502020204030204" pitchFamily="34" charset="0"/>
                  <a:ea typeface="Roboto"/>
                  <a:cs typeface="Calibri" panose="020F0502020204030204" pitchFamily="34" charset="0"/>
                  <a:sym typeface="Roboto"/>
                </a:rPr>
                <a:t>Detect and report</a:t>
              </a:r>
            </a:p>
            <a:p>
              <a:pPr algn="ctr"/>
              <a:r>
                <a:rPr lang="en" sz="2000" dirty="0">
                  <a:solidFill>
                    <a:schemeClr val="bg1"/>
                  </a:solidFill>
                  <a:latin typeface="Calibri" panose="020F0502020204030204" pitchFamily="34" charset="0"/>
                  <a:ea typeface="Roboto"/>
                  <a:cs typeface="Calibri" panose="020F0502020204030204" pitchFamily="34" charset="0"/>
                  <a:sym typeface="Roboto"/>
                </a:rPr>
                <a:t>If potential </a:t>
              </a:r>
              <a:br>
                <a:rPr lang="en" sz="2000" dirty="0">
                  <a:solidFill>
                    <a:schemeClr val="bg1"/>
                  </a:solidFill>
                  <a:latin typeface="Calibri" panose="020F0502020204030204" pitchFamily="34" charset="0"/>
                  <a:ea typeface="Roboto"/>
                  <a:cs typeface="Calibri" panose="020F0502020204030204" pitchFamily="34" charset="0"/>
                  <a:sym typeface="Roboto"/>
                </a:rPr>
              </a:br>
              <a:r>
                <a:rPr lang="en" sz="2000" dirty="0">
                  <a:solidFill>
                    <a:schemeClr val="bg1"/>
                  </a:solidFill>
                  <a:latin typeface="Calibri" panose="020F0502020204030204" pitchFamily="34" charset="0"/>
                  <a:ea typeface="Roboto"/>
                  <a:cs typeface="Calibri" panose="020F0502020204030204" pitchFamily="34" charset="0"/>
                  <a:sym typeface="Roboto"/>
                </a:rPr>
                <a:t>noncompliance is detected, </a:t>
              </a:r>
              <a:r>
                <a:rPr lang="en" sz="2000" b="1" dirty="0">
                  <a:solidFill>
                    <a:schemeClr val="bg1"/>
                  </a:solidFill>
                  <a:latin typeface="Calibri" panose="020F0502020204030204" pitchFamily="34" charset="0"/>
                  <a:ea typeface="Roboto"/>
                  <a:cs typeface="Calibri" panose="020F0502020204030204" pitchFamily="34" charset="0"/>
                  <a:sym typeface="Roboto"/>
                </a:rPr>
                <a:t>report it!</a:t>
              </a:r>
            </a:p>
          </p:txBody>
        </p:sp>
        <p:sp>
          <p:nvSpPr>
            <p:cNvPr id="248" name="Google Shape;248;p29"/>
            <p:cNvSpPr/>
            <p:nvPr/>
          </p:nvSpPr>
          <p:spPr>
            <a:xfrm>
              <a:off x="7585208" y="2297605"/>
              <a:ext cx="3171600" cy="1924400"/>
            </a:xfrm>
            <a:prstGeom prst="chevron">
              <a:avLst>
                <a:gd name="adj" fmla="val 25486"/>
              </a:avLst>
            </a:prstGeom>
            <a:solidFill>
              <a:srgbClr val="43B02A"/>
            </a:solidFill>
            <a:ln>
              <a:noFill/>
            </a:ln>
          </p:spPr>
          <p:txBody>
            <a:bodyPr spcFirstLastPara="1" wrap="square" lIns="121900" tIns="121900" rIns="121900" bIns="121900" anchor="ctr" anchorCtr="0">
              <a:noAutofit/>
            </a:bodyPr>
            <a:lstStyle/>
            <a:p>
              <a:pPr algn="ctr"/>
              <a:r>
                <a:rPr lang="en" sz="2800" b="1" dirty="0">
                  <a:solidFill>
                    <a:schemeClr val="tx1"/>
                  </a:solidFill>
                  <a:latin typeface="Calibri" panose="020F0502020204030204" pitchFamily="34" charset="0"/>
                  <a:ea typeface="Roboto"/>
                  <a:cs typeface="Calibri" panose="020F0502020204030204" pitchFamily="34" charset="0"/>
                  <a:sym typeface="Roboto"/>
                </a:rPr>
                <a:t>Correct</a:t>
              </a:r>
            </a:p>
            <a:p>
              <a:pPr algn="ctr"/>
              <a:r>
                <a:rPr lang="en" sz="2000" dirty="0">
                  <a:solidFill>
                    <a:schemeClr val="bg1"/>
                  </a:solidFill>
                  <a:latin typeface="Calibri" panose="020F0502020204030204" pitchFamily="34" charset="0"/>
                  <a:ea typeface="Roboto"/>
                  <a:cs typeface="Calibri" panose="020F0502020204030204" pitchFamily="34" charset="0"/>
                  <a:sym typeface="Roboto"/>
                </a:rPr>
                <a:t>Implement corrective action for noncompliance</a:t>
              </a:r>
            </a:p>
          </p:txBody>
        </p:sp>
      </p:grpSp>
      <p:sp>
        <p:nvSpPr>
          <p:cNvPr id="10" name="Text Placeholder 3">
            <a:extLst>
              <a:ext uri="{FF2B5EF4-FFF2-40B4-BE49-F238E27FC236}">
                <a16:creationId xmlns:a16="http://schemas.microsoft.com/office/drawing/2014/main" id="{3139916D-808C-4549-B9A2-FC07860A60F3}"/>
              </a:ext>
            </a:extLst>
          </p:cNvPr>
          <p:cNvSpPr txBox="1">
            <a:spLocks/>
          </p:cNvSpPr>
          <p:nvPr/>
        </p:nvSpPr>
        <p:spPr>
          <a:xfrm>
            <a:off x="1473199" y="1281711"/>
            <a:ext cx="10588661" cy="115751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609585" marR="0" lvl="0" indent="-524920" algn="l" rtl="0">
              <a:lnSpc>
                <a:spcPct val="100000"/>
              </a:lnSpc>
              <a:spcBef>
                <a:spcPts val="800"/>
              </a:spcBef>
              <a:spcAft>
                <a:spcPts val="0"/>
              </a:spcAft>
              <a:buClr>
                <a:srgbClr val="43B02A"/>
              </a:buClr>
              <a:buSzPts val="2600"/>
              <a:buFont typeface="Roboto"/>
              <a:buChar char="▸"/>
              <a:defRPr sz="34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2pPr>
            <a:lvl3pPr marL="1828754" marR="0" lvl="2"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3pPr>
            <a:lvl4pPr marL="2438339" marR="0" lvl="3"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4pPr>
            <a:lvl5pPr marL="3047924" marR="0" lvl="4"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5pPr>
            <a:lvl6pPr marL="3657509" marR="0" lvl="5"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6pPr>
            <a:lvl7pPr marL="4267093" marR="0" lvl="6"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7pPr>
            <a:lvl8pPr marL="4876678" marR="0" lvl="7"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8pPr>
            <a:lvl9pPr marL="5486263" marR="0" lvl="8"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9pPr>
          </a:lstStyle>
          <a:p>
            <a:pPr marL="84665" indent="0">
              <a:buNone/>
            </a:pPr>
            <a:r>
              <a:rPr lang="en-US" sz="3000" dirty="0"/>
              <a:t>Delta Dental’s network providers are expected to endorse </a:t>
            </a:r>
            <a:br>
              <a:rPr lang="en-US" sz="3000" dirty="0"/>
            </a:br>
            <a:r>
              <a:rPr lang="en-US" sz="3000" dirty="0"/>
              <a:t>a culture of compliance.</a:t>
            </a:r>
            <a:endParaRPr lang="en-US" sz="3000" dirty="0">
              <a:solidFill>
                <a:schemeClr val="tx1"/>
              </a:solidFill>
              <a:latin typeface="Calibri" panose="020F0502020204030204" pitchFamily="34" charset="0"/>
              <a:cs typeface="Calibri" panose="020F0502020204030204" pitchFamily="34" charset="0"/>
            </a:endParaRPr>
          </a:p>
        </p:txBody>
      </p:sp>
      <p:sp>
        <p:nvSpPr>
          <p:cNvPr id="3" name="Google Shape;119;p15">
            <a:extLst>
              <a:ext uri="{FF2B5EF4-FFF2-40B4-BE49-F238E27FC236}">
                <a16:creationId xmlns:a16="http://schemas.microsoft.com/office/drawing/2014/main" id="{0A3FC920-8729-7CDC-6E9B-85A87563263E}"/>
              </a:ext>
            </a:extLst>
          </p:cNvPr>
          <p:cNvSpPr txBox="1">
            <a:spLocks/>
          </p:cNvSpPr>
          <p:nvPr/>
        </p:nvSpPr>
        <p:spPr>
          <a:xfrm>
            <a:off x="4151586" y="5055189"/>
            <a:ext cx="8040413" cy="1546400"/>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1pPr>
            <a:lvl2pPr marR="0" lvl="1"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2pPr>
            <a:lvl3pPr marR="0" lvl="2"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3pPr>
            <a:lvl4pPr marR="0" lvl="3"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4pPr>
            <a:lvl5pPr marR="0" lvl="4"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5pPr>
            <a:lvl6pPr marR="0" lvl="5"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6pPr>
            <a:lvl7pPr marR="0" lvl="6"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7pPr>
            <a:lvl8pPr marR="0" lvl="7"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8pPr>
            <a:lvl9pPr marR="0" lvl="8"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9pPr>
          </a:lstStyle>
          <a:p>
            <a:r>
              <a:rPr lang="en-US" sz="3200" b="1" dirty="0">
                <a:solidFill>
                  <a:schemeClr val="bg1"/>
                </a:solidFill>
                <a:latin typeface="Calibri" panose="020F0502020204030204" pitchFamily="34" charset="0"/>
                <a:cs typeface="Calibri" panose="020F0502020204030204" pitchFamily="34" charset="0"/>
              </a:rPr>
              <a:t>Compliance is </a:t>
            </a:r>
            <a:r>
              <a:rPr lang="en-US" sz="3200" b="1" dirty="0">
                <a:solidFill>
                  <a:srgbClr val="43B02A"/>
                </a:solidFill>
                <a:latin typeface="Calibri" panose="020F0502020204030204" pitchFamily="34" charset="0"/>
                <a:cs typeface="Calibri" panose="020F0502020204030204" pitchFamily="34" charset="0"/>
              </a:rPr>
              <a:t>everyone’s </a:t>
            </a:r>
            <a:r>
              <a:rPr lang="en-US" sz="3200" b="1" dirty="0">
                <a:solidFill>
                  <a:schemeClr val="bg1"/>
                </a:solidFill>
                <a:latin typeface="Calibri" panose="020F0502020204030204" pitchFamily="34" charset="0"/>
                <a:cs typeface="Calibri" panose="020F0502020204030204" pitchFamily="34" charset="0"/>
              </a:rPr>
              <a:t>responsibility!</a:t>
            </a:r>
          </a:p>
        </p:txBody>
      </p:sp>
    </p:spTree>
    <p:extLst>
      <p:ext uri="{BB962C8B-B14F-4D97-AF65-F5344CB8AC3E}">
        <p14:creationId xmlns:p14="http://schemas.microsoft.com/office/powerpoint/2010/main" val="2575931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3"/>
          <p:cNvSpPr txBox="1">
            <a:spLocks noGrp="1"/>
          </p:cNvSpPr>
          <p:nvPr>
            <p:ph type="ctrTitle"/>
          </p:nvPr>
        </p:nvSpPr>
        <p:spPr>
          <a:prstGeom prst="rect">
            <a:avLst/>
          </a:prstGeom>
        </p:spPr>
        <p:txBody>
          <a:bodyPr spcFirstLastPara="1" wrap="square" lIns="121900" tIns="121900" rIns="121900" bIns="121900" anchor="b" anchorCtr="0">
            <a:noAutofit/>
          </a:bodyPr>
          <a:lstStyle/>
          <a:p>
            <a:r>
              <a:rPr lang="en" dirty="0">
                <a:solidFill>
                  <a:srgbClr val="43B02A"/>
                </a:solidFill>
              </a:rPr>
              <a:t>Section 1:</a:t>
            </a:r>
            <a:br>
              <a:rPr lang="en" dirty="0"/>
            </a:br>
            <a:r>
              <a:rPr lang="en" dirty="0"/>
              <a:t>Fraud, waste </a:t>
            </a:r>
            <a:br>
              <a:rPr lang="en" dirty="0"/>
            </a:br>
            <a:r>
              <a:rPr lang="en" dirty="0"/>
              <a:t>and abuse (FWA)</a:t>
            </a:r>
            <a:endParaRPr dirty="0"/>
          </a:p>
        </p:txBody>
      </p:sp>
      <p:pic>
        <p:nvPicPr>
          <p:cNvPr id="3" name="Picture 2">
            <a:extLst>
              <a:ext uri="{FF2B5EF4-FFF2-40B4-BE49-F238E27FC236}">
                <a16:creationId xmlns:a16="http://schemas.microsoft.com/office/drawing/2014/main" id="{16B7838A-3A25-E04F-9D04-BB22596E0283}"/>
              </a:ext>
            </a:extLst>
          </p:cNvPr>
          <p:cNvPicPr>
            <a:picLocks noChangeAspect="1"/>
          </p:cNvPicPr>
          <p:nvPr/>
        </p:nvPicPr>
        <p:blipFill>
          <a:blip r:embed="rId3"/>
          <a:stretch>
            <a:fillRect/>
          </a:stretch>
        </p:blipFill>
        <p:spPr>
          <a:xfrm>
            <a:off x="0" y="0"/>
            <a:ext cx="3300046" cy="808835"/>
          </a:xfrm>
          <a:prstGeom prst="rect">
            <a:avLst/>
          </a:prstGeom>
        </p:spPr>
      </p:pic>
    </p:spTree>
    <p:extLst>
      <p:ext uri="{BB962C8B-B14F-4D97-AF65-F5344CB8AC3E}">
        <p14:creationId xmlns:p14="http://schemas.microsoft.com/office/powerpoint/2010/main" val="3208385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30"/>
          <p:cNvSpPr txBox="1">
            <a:spLocks noGrp="1"/>
          </p:cNvSpPr>
          <p:nvPr>
            <p:ph type="title"/>
          </p:nvPr>
        </p:nvSpPr>
        <p:spPr>
          <a:xfrm>
            <a:off x="1473200" y="368100"/>
            <a:ext cx="10718800" cy="998800"/>
          </a:xfrm>
          <a:prstGeom prst="rect">
            <a:avLst/>
          </a:prstGeom>
        </p:spPr>
        <p:txBody>
          <a:bodyPr spcFirstLastPara="1" wrap="square" lIns="121900" tIns="121900" rIns="121900" bIns="121900" anchor="ctr" anchorCtr="0">
            <a:noAutofit/>
          </a:bodyPr>
          <a:lstStyle/>
          <a:p>
            <a:r>
              <a:rPr lang="en-US" sz="3000" dirty="0"/>
              <a:t>Seven core elements to an effective compliance program</a:t>
            </a:r>
          </a:p>
        </p:txBody>
      </p:sp>
      <p:sp>
        <p:nvSpPr>
          <p:cNvPr id="257" name="Google Shape;257;p30"/>
          <p:cNvSpPr txBox="1">
            <a:spLocks noGrp="1"/>
          </p:cNvSpPr>
          <p:nvPr>
            <p:ph type="sldNum" idx="12"/>
          </p:nvPr>
        </p:nvSpPr>
        <p:spPr>
          <a:xfrm>
            <a:off x="0" y="0"/>
            <a:ext cx="793200" cy="975600"/>
          </a:xfrm>
          <a:prstGeom prst="rect">
            <a:avLst/>
          </a:prstGeom>
        </p:spPr>
        <p:txBody>
          <a:bodyPr spcFirstLastPara="1" wrap="square" lIns="121900" tIns="121900" rIns="121900" bIns="121900" anchor="ctr" anchorCtr="0">
            <a:noAutofit/>
          </a:bodyPr>
          <a:lstStyle/>
          <a:p>
            <a:fld id="{00000000-1234-1234-1234-123412341234}" type="slidenum">
              <a:rPr lang="en"/>
              <a:pPr/>
              <a:t>20</a:t>
            </a:fld>
            <a:endParaRPr dirty="0"/>
          </a:p>
        </p:txBody>
      </p:sp>
      <p:grpSp>
        <p:nvGrpSpPr>
          <p:cNvPr id="3" name="Group 2">
            <a:extLst>
              <a:ext uri="{FF2B5EF4-FFF2-40B4-BE49-F238E27FC236}">
                <a16:creationId xmlns:a16="http://schemas.microsoft.com/office/drawing/2014/main" id="{1467130C-09BA-274F-B8ED-8D82344B8454}"/>
              </a:ext>
            </a:extLst>
          </p:cNvPr>
          <p:cNvGrpSpPr/>
          <p:nvPr/>
        </p:nvGrpSpPr>
        <p:grpSpPr>
          <a:xfrm>
            <a:off x="318052" y="2027583"/>
            <a:ext cx="11555895" cy="4028660"/>
            <a:chOff x="393147" y="1988066"/>
            <a:chExt cx="13389552" cy="3962399"/>
          </a:xfrm>
        </p:grpSpPr>
        <p:sp>
          <p:nvSpPr>
            <p:cNvPr id="4" name="Google Shape;254;p30">
              <a:extLst>
                <a:ext uri="{FF2B5EF4-FFF2-40B4-BE49-F238E27FC236}">
                  <a16:creationId xmlns:a16="http://schemas.microsoft.com/office/drawing/2014/main" id="{93F93368-11B6-A7BE-4A5E-EEAB8906B2EE}"/>
                </a:ext>
              </a:extLst>
            </p:cNvPr>
            <p:cNvSpPr txBox="1">
              <a:spLocks/>
            </p:cNvSpPr>
            <p:nvPr/>
          </p:nvSpPr>
          <p:spPr>
            <a:xfrm>
              <a:off x="393147" y="1988066"/>
              <a:ext cx="3200401" cy="1828800"/>
            </a:xfrm>
            <a:prstGeom prst="rect">
              <a:avLst/>
            </a:prstGeom>
            <a:solidFill>
              <a:srgbClr val="43B02A"/>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200" dirty="0">
                  <a:solidFill>
                    <a:schemeClr val="bg1"/>
                  </a:solidFill>
                </a:rPr>
                <a:t>Compliance oversight and leadership</a:t>
              </a:r>
            </a:p>
          </p:txBody>
        </p:sp>
        <p:sp>
          <p:nvSpPr>
            <p:cNvPr id="5" name="Google Shape;255;p30">
              <a:extLst>
                <a:ext uri="{FF2B5EF4-FFF2-40B4-BE49-F238E27FC236}">
                  <a16:creationId xmlns:a16="http://schemas.microsoft.com/office/drawing/2014/main" id="{06533D2D-3EEB-07A8-85D8-974263A7987B}"/>
                </a:ext>
              </a:extLst>
            </p:cNvPr>
            <p:cNvSpPr txBox="1">
              <a:spLocks/>
            </p:cNvSpPr>
            <p:nvPr/>
          </p:nvSpPr>
          <p:spPr>
            <a:xfrm>
              <a:off x="3789531" y="1988066"/>
              <a:ext cx="3200401" cy="1828800"/>
            </a:xfrm>
            <a:prstGeom prst="rect">
              <a:avLst/>
            </a:prstGeom>
            <a:solidFill>
              <a:schemeClr val="tx1"/>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200" dirty="0">
                  <a:solidFill>
                    <a:schemeClr val="bg1"/>
                  </a:solidFill>
                </a:rPr>
                <a:t>Written policies, procedures and standards of conduct</a:t>
              </a:r>
            </a:p>
          </p:txBody>
        </p:sp>
        <p:sp>
          <p:nvSpPr>
            <p:cNvPr id="6" name="Google Shape;256;p30">
              <a:extLst>
                <a:ext uri="{FF2B5EF4-FFF2-40B4-BE49-F238E27FC236}">
                  <a16:creationId xmlns:a16="http://schemas.microsoft.com/office/drawing/2014/main" id="{1206AF41-01FF-AF2D-29DF-9B5C256E0931}"/>
                </a:ext>
              </a:extLst>
            </p:cNvPr>
            <p:cNvSpPr txBox="1">
              <a:spLocks/>
            </p:cNvSpPr>
            <p:nvPr/>
          </p:nvSpPr>
          <p:spPr>
            <a:xfrm>
              <a:off x="7185915" y="1988066"/>
              <a:ext cx="3200401" cy="1828800"/>
            </a:xfrm>
            <a:prstGeom prst="rect">
              <a:avLst/>
            </a:prstGeom>
            <a:solidFill>
              <a:schemeClr val="tx1">
                <a:lumMod val="75000"/>
                <a:lumOff val="25000"/>
              </a:schemeClr>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200" dirty="0">
                  <a:solidFill>
                    <a:schemeClr val="bg1"/>
                  </a:solidFill>
                </a:rPr>
                <a:t>Effective lines of communication</a:t>
              </a:r>
            </a:p>
          </p:txBody>
        </p:sp>
        <p:sp>
          <p:nvSpPr>
            <p:cNvPr id="7" name="Google Shape;258;p30">
              <a:extLst>
                <a:ext uri="{FF2B5EF4-FFF2-40B4-BE49-F238E27FC236}">
                  <a16:creationId xmlns:a16="http://schemas.microsoft.com/office/drawing/2014/main" id="{7CE93380-4409-643A-CA7F-C44607D827B9}"/>
                </a:ext>
              </a:extLst>
            </p:cNvPr>
            <p:cNvSpPr txBox="1">
              <a:spLocks/>
            </p:cNvSpPr>
            <p:nvPr/>
          </p:nvSpPr>
          <p:spPr>
            <a:xfrm>
              <a:off x="1625601" y="4121665"/>
              <a:ext cx="3200401" cy="1828800"/>
            </a:xfrm>
            <a:prstGeom prst="rect">
              <a:avLst/>
            </a:prstGeom>
            <a:solidFill>
              <a:srgbClr val="43B02A"/>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200" dirty="0">
                  <a:solidFill>
                    <a:schemeClr val="bg1"/>
                  </a:solidFill>
                </a:rPr>
                <a:t>Well-publicized guidelines for </a:t>
              </a:r>
              <a:br>
                <a:rPr lang="en-US" sz="2200" dirty="0">
                  <a:solidFill>
                    <a:schemeClr val="bg1"/>
                  </a:solidFill>
                </a:rPr>
              </a:br>
              <a:r>
                <a:rPr lang="en-US" sz="2200" dirty="0">
                  <a:solidFill>
                    <a:schemeClr val="bg1"/>
                  </a:solidFill>
                </a:rPr>
                <a:t>noncompliance</a:t>
              </a:r>
            </a:p>
          </p:txBody>
        </p:sp>
        <p:sp>
          <p:nvSpPr>
            <p:cNvPr id="8" name="Google Shape;259;p30">
              <a:extLst>
                <a:ext uri="{FF2B5EF4-FFF2-40B4-BE49-F238E27FC236}">
                  <a16:creationId xmlns:a16="http://schemas.microsoft.com/office/drawing/2014/main" id="{9B7FD414-D7BE-EA52-57F9-898CD22BAA7B}"/>
                </a:ext>
              </a:extLst>
            </p:cNvPr>
            <p:cNvSpPr txBox="1">
              <a:spLocks/>
            </p:cNvSpPr>
            <p:nvPr/>
          </p:nvSpPr>
          <p:spPr>
            <a:xfrm>
              <a:off x="5021985" y="4121665"/>
              <a:ext cx="3200401" cy="1828800"/>
            </a:xfrm>
            <a:prstGeom prst="rect">
              <a:avLst/>
            </a:prstGeom>
            <a:solidFill>
              <a:schemeClr val="tx1"/>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200" dirty="0">
                  <a:solidFill>
                    <a:schemeClr val="bg1"/>
                  </a:solidFill>
                </a:rPr>
                <a:t>Internal monitoring and auditing</a:t>
              </a:r>
            </a:p>
          </p:txBody>
        </p:sp>
        <p:sp>
          <p:nvSpPr>
            <p:cNvPr id="9" name="Google Shape;260;p30">
              <a:extLst>
                <a:ext uri="{FF2B5EF4-FFF2-40B4-BE49-F238E27FC236}">
                  <a16:creationId xmlns:a16="http://schemas.microsoft.com/office/drawing/2014/main" id="{182BD2BC-3766-DC5B-8FA7-6D7C59BAB4B1}"/>
                </a:ext>
              </a:extLst>
            </p:cNvPr>
            <p:cNvSpPr txBox="1">
              <a:spLocks/>
            </p:cNvSpPr>
            <p:nvPr/>
          </p:nvSpPr>
          <p:spPr>
            <a:xfrm>
              <a:off x="8418370" y="4121665"/>
              <a:ext cx="3200401" cy="1828800"/>
            </a:xfrm>
            <a:prstGeom prst="rect">
              <a:avLst/>
            </a:prstGeom>
            <a:solidFill>
              <a:schemeClr val="tx1">
                <a:lumMod val="75000"/>
                <a:lumOff val="25000"/>
              </a:schemeClr>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200" dirty="0">
                  <a:solidFill>
                    <a:schemeClr val="bg1"/>
                  </a:solidFill>
                </a:rPr>
                <a:t>Prompt response and corrective action</a:t>
              </a:r>
            </a:p>
          </p:txBody>
        </p:sp>
        <p:sp>
          <p:nvSpPr>
            <p:cNvPr id="10" name="Google Shape;256;p30">
              <a:extLst>
                <a:ext uri="{FF2B5EF4-FFF2-40B4-BE49-F238E27FC236}">
                  <a16:creationId xmlns:a16="http://schemas.microsoft.com/office/drawing/2014/main" id="{0AB76622-219E-BF39-F457-1AC485E9F34B}"/>
                </a:ext>
              </a:extLst>
            </p:cNvPr>
            <p:cNvSpPr txBox="1">
              <a:spLocks/>
            </p:cNvSpPr>
            <p:nvPr/>
          </p:nvSpPr>
          <p:spPr>
            <a:xfrm>
              <a:off x="10582298" y="1988067"/>
              <a:ext cx="3200401" cy="1828800"/>
            </a:xfrm>
            <a:prstGeom prst="rect">
              <a:avLst/>
            </a:prstGeom>
            <a:solidFill>
              <a:schemeClr val="bg1">
                <a:lumMod val="50000"/>
              </a:schemeClr>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200" dirty="0">
                  <a:solidFill>
                    <a:schemeClr val="bg1"/>
                  </a:solidFill>
                </a:rPr>
                <a:t>Effective training </a:t>
              </a:r>
              <a:br>
                <a:rPr lang="en-US" sz="2200" dirty="0">
                  <a:solidFill>
                    <a:schemeClr val="bg1"/>
                  </a:solidFill>
                </a:rPr>
              </a:br>
              <a:r>
                <a:rPr lang="en-US" sz="2200" dirty="0">
                  <a:solidFill>
                    <a:schemeClr val="bg1"/>
                  </a:solidFill>
                </a:rPr>
                <a:t>and education</a:t>
              </a:r>
            </a:p>
          </p:txBody>
        </p:sp>
      </p:grpSp>
    </p:spTree>
    <p:extLst>
      <p:ext uri="{BB962C8B-B14F-4D97-AF65-F5344CB8AC3E}">
        <p14:creationId xmlns:p14="http://schemas.microsoft.com/office/powerpoint/2010/main" val="3036900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8"/>
          <p:cNvSpPr txBox="1">
            <a:spLocks noGrp="1"/>
          </p:cNvSpPr>
          <p:nvPr>
            <p:ph type="title"/>
          </p:nvPr>
        </p:nvSpPr>
        <p:spPr>
          <a:xfrm>
            <a:off x="1473199" y="368100"/>
            <a:ext cx="9191375" cy="998800"/>
          </a:xfrm>
          <a:prstGeom prst="rect">
            <a:avLst/>
          </a:prstGeom>
        </p:spPr>
        <p:txBody>
          <a:bodyPr spcFirstLastPara="1" wrap="square" lIns="121900" tIns="121900" rIns="121900" bIns="121900" anchor="ctr" anchorCtr="0">
            <a:noAutofit/>
          </a:bodyPr>
          <a:lstStyle/>
          <a:p>
            <a:r>
              <a:rPr lang="en-US" sz="3000" dirty="0"/>
              <a:t>Seven core elements to an effective compliance program</a:t>
            </a:r>
          </a:p>
        </p:txBody>
      </p:sp>
      <p:sp>
        <p:nvSpPr>
          <p:cNvPr id="141" name="Google Shape;141;p18"/>
          <p:cNvSpPr txBox="1">
            <a:spLocks noGrp="1"/>
          </p:cNvSpPr>
          <p:nvPr>
            <p:ph type="sldNum" idx="12"/>
          </p:nvPr>
        </p:nvSpPr>
        <p:spPr>
          <a:xfrm>
            <a:off x="0" y="0"/>
            <a:ext cx="793200" cy="975600"/>
          </a:xfrm>
          <a:prstGeom prst="rect">
            <a:avLst/>
          </a:prstGeom>
        </p:spPr>
        <p:txBody>
          <a:bodyPr spcFirstLastPara="1" wrap="square" lIns="121900" tIns="121900" rIns="121900" bIns="121900" anchor="ctr" anchorCtr="0">
            <a:noAutofit/>
          </a:bodyPr>
          <a:lstStyle/>
          <a:p>
            <a:fld id="{00000000-1234-1234-1234-123412341234}" type="slidenum">
              <a:rPr lang="en"/>
              <a:pPr/>
              <a:t>21</a:t>
            </a:fld>
            <a:endParaRPr dirty="0"/>
          </a:p>
        </p:txBody>
      </p:sp>
      <p:sp>
        <p:nvSpPr>
          <p:cNvPr id="7" name="Google Shape;140;p18">
            <a:extLst>
              <a:ext uri="{FF2B5EF4-FFF2-40B4-BE49-F238E27FC236}">
                <a16:creationId xmlns:a16="http://schemas.microsoft.com/office/drawing/2014/main" id="{D0D64A83-EBC0-1C47-A403-5B22B1E7DE48}"/>
              </a:ext>
            </a:extLst>
          </p:cNvPr>
          <p:cNvSpPr txBox="1">
            <a:spLocks noGrp="1"/>
          </p:cNvSpPr>
          <p:nvPr>
            <p:ph type="body" idx="1"/>
          </p:nvPr>
        </p:nvSpPr>
        <p:spPr>
          <a:xfrm>
            <a:off x="307008" y="1703500"/>
            <a:ext cx="11641837" cy="4864400"/>
          </a:xfrm>
          <a:prstGeom prst="rect">
            <a:avLst/>
          </a:prstGeom>
        </p:spPr>
        <p:txBody>
          <a:bodyPr spcFirstLastPara="1" wrap="square" lIns="121900" tIns="121900" rIns="121900" bIns="121900" anchor="t" anchorCtr="0">
            <a:noAutofit/>
          </a:bodyPr>
          <a:lstStyle/>
          <a:p>
            <a:r>
              <a:rPr lang="en-US" dirty="0"/>
              <a:t>Written policies, procedures and standards of conduct</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These articulate your commitment to comply with all applicable federal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and state standards, and describe compliance expectations.</a:t>
            </a:r>
          </a:p>
          <a:p>
            <a:r>
              <a:rPr lang="en-US" dirty="0"/>
              <a:t>Compliance officer, compliance committee and high-level oversight</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Designate a compliance officer and a compliance committee accountable and responsible for the activities and status of the compliance program, including issues identified, investigated and resolved by the compliance program.</a:t>
            </a:r>
          </a:p>
          <a:p>
            <a:r>
              <a:rPr lang="en-US" dirty="0"/>
              <a:t>Effective training and education</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This covers the elements of the compliance plan as well as preventing,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detecting and reporting FWA.</a:t>
            </a:r>
          </a:p>
          <a:p>
            <a:pPr lvl="1">
              <a:buClr>
                <a:srgbClr val="43B02A"/>
              </a:buClr>
              <a:buFont typeface="Wingdings" pitchFamily="2" charset="2"/>
              <a:buChar char="§"/>
            </a:pP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88558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8"/>
          <p:cNvSpPr txBox="1">
            <a:spLocks noGrp="1"/>
          </p:cNvSpPr>
          <p:nvPr>
            <p:ph type="title"/>
          </p:nvPr>
        </p:nvSpPr>
        <p:spPr>
          <a:xfrm>
            <a:off x="1473199" y="368100"/>
            <a:ext cx="9191375" cy="998800"/>
          </a:xfrm>
          <a:prstGeom prst="rect">
            <a:avLst/>
          </a:prstGeom>
        </p:spPr>
        <p:txBody>
          <a:bodyPr spcFirstLastPara="1" wrap="square" lIns="121900" tIns="121900" rIns="121900" bIns="121900" anchor="ctr" anchorCtr="0">
            <a:noAutofit/>
          </a:bodyPr>
          <a:lstStyle/>
          <a:p>
            <a:r>
              <a:rPr lang="en" sz="3000" dirty="0"/>
              <a:t>Seven Core Elements to an Effective Compliance Program</a:t>
            </a:r>
            <a:endParaRPr sz="3000" dirty="0"/>
          </a:p>
        </p:txBody>
      </p:sp>
      <p:sp>
        <p:nvSpPr>
          <p:cNvPr id="141" name="Google Shape;141;p18"/>
          <p:cNvSpPr txBox="1">
            <a:spLocks noGrp="1"/>
          </p:cNvSpPr>
          <p:nvPr>
            <p:ph type="sldNum" idx="12"/>
          </p:nvPr>
        </p:nvSpPr>
        <p:spPr>
          <a:xfrm>
            <a:off x="0" y="0"/>
            <a:ext cx="793200" cy="975600"/>
          </a:xfrm>
          <a:prstGeom prst="rect">
            <a:avLst/>
          </a:prstGeom>
        </p:spPr>
        <p:txBody>
          <a:bodyPr spcFirstLastPara="1" wrap="square" lIns="121900" tIns="121900" rIns="121900" bIns="121900" anchor="ctr" anchorCtr="0">
            <a:noAutofit/>
          </a:bodyPr>
          <a:lstStyle/>
          <a:p>
            <a:fld id="{00000000-1234-1234-1234-123412341234}" type="slidenum">
              <a:rPr lang="en"/>
              <a:pPr/>
              <a:t>22</a:t>
            </a:fld>
            <a:endParaRPr dirty="0"/>
          </a:p>
        </p:txBody>
      </p:sp>
      <p:sp>
        <p:nvSpPr>
          <p:cNvPr id="5" name="Google Shape;140;p18">
            <a:extLst>
              <a:ext uri="{FF2B5EF4-FFF2-40B4-BE49-F238E27FC236}">
                <a16:creationId xmlns:a16="http://schemas.microsoft.com/office/drawing/2014/main" id="{8EDA3600-D579-6A44-931C-8D2068434BE6}"/>
              </a:ext>
            </a:extLst>
          </p:cNvPr>
          <p:cNvSpPr txBox="1">
            <a:spLocks/>
          </p:cNvSpPr>
          <p:nvPr/>
        </p:nvSpPr>
        <p:spPr>
          <a:xfrm>
            <a:off x="307008" y="1703500"/>
            <a:ext cx="11641837" cy="48644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609585" marR="0" lvl="0" indent="-558786" algn="l" rtl="0">
              <a:lnSpc>
                <a:spcPct val="100000"/>
              </a:lnSpc>
              <a:spcBef>
                <a:spcPts val="800"/>
              </a:spcBef>
              <a:spcAft>
                <a:spcPts val="0"/>
              </a:spcAft>
              <a:buClr>
                <a:srgbClr val="43B02A"/>
              </a:buClr>
              <a:buSzPts val="3000"/>
              <a:buFont typeface="Roboto"/>
              <a:buChar char="▸"/>
              <a:defRPr sz="3000"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507987" algn="l" rtl="0">
              <a:lnSpc>
                <a:spcPct val="100000"/>
              </a:lnSpc>
              <a:spcBef>
                <a:spcPts val="0"/>
              </a:spcBef>
              <a:spcAft>
                <a:spcPts val="0"/>
              </a:spcAft>
              <a:buClr>
                <a:srgbClr val="FF8700"/>
              </a:buClr>
              <a:buSzPts val="2400"/>
              <a:buFont typeface="Roboto"/>
              <a:buChar char="▹"/>
              <a:defRPr sz="2400" b="0" i="0" u="none" strike="noStrike" cap="none">
                <a:solidFill>
                  <a:srgbClr val="222222"/>
                </a:solidFill>
                <a:latin typeface="Roboto"/>
                <a:ea typeface="Roboto"/>
                <a:cs typeface="Roboto"/>
                <a:sym typeface="Roboto"/>
              </a:defRPr>
            </a:lvl2pPr>
            <a:lvl3pPr marL="1828754" marR="0" lvl="2" indent="-507987" algn="l" rtl="0">
              <a:lnSpc>
                <a:spcPct val="100000"/>
              </a:lnSpc>
              <a:spcBef>
                <a:spcPts val="0"/>
              </a:spcBef>
              <a:spcAft>
                <a:spcPts val="0"/>
              </a:spcAft>
              <a:buClr>
                <a:srgbClr val="FF8700"/>
              </a:buClr>
              <a:buSzPts val="2400"/>
              <a:buFont typeface="Roboto"/>
              <a:buChar char="▹"/>
              <a:defRPr sz="2400" b="0" i="0" u="none" strike="noStrike" cap="none">
                <a:solidFill>
                  <a:srgbClr val="222222"/>
                </a:solidFill>
                <a:latin typeface="Roboto"/>
                <a:ea typeface="Roboto"/>
                <a:cs typeface="Roboto"/>
                <a:sym typeface="Roboto"/>
              </a:defRPr>
            </a:lvl3pPr>
            <a:lvl4pPr marL="2438339" marR="0" lvl="3" indent="-457189" algn="l" rtl="0">
              <a:lnSpc>
                <a:spcPct val="100000"/>
              </a:lnSpc>
              <a:spcBef>
                <a:spcPts val="0"/>
              </a:spcBef>
              <a:spcAft>
                <a:spcPts val="0"/>
              </a:spcAft>
              <a:buClr>
                <a:srgbClr val="FF8700"/>
              </a:buClr>
              <a:buSzPts val="1800"/>
              <a:buFont typeface="Roboto"/>
              <a:buChar char="▹"/>
              <a:defRPr sz="1800" b="0" i="0" u="none" strike="noStrike" cap="none">
                <a:solidFill>
                  <a:srgbClr val="222222"/>
                </a:solidFill>
                <a:latin typeface="Roboto"/>
                <a:ea typeface="Roboto"/>
                <a:cs typeface="Roboto"/>
                <a:sym typeface="Roboto"/>
              </a:defRPr>
            </a:lvl4pPr>
            <a:lvl5pPr marL="3047924" marR="0" lvl="4" indent="-457189" algn="l" rtl="0">
              <a:lnSpc>
                <a:spcPct val="100000"/>
              </a:lnSpc>
              <a:spcBef>
                <a:spcPts val="0"/>
              </a:spcBef>
              <a:spcAft>
                <a:spcPts val="0"/>
              </a:spcAft>
              <a:buClr>
                <a:srgbClr val="FF8700"/>
              </a:buClr>
              <a:buSzPts val="1800"/>
              <a:buFont typeface="Roboto"/>
              <a:buChar char="▹"/>
              <a:defRPr sz="1800" b="0" i="0" u="none" strike="noStrike" cap="none">
                <a:solidFill>
                  <a:srgbClr val="222222"/>
                </a:solidFill>
                <a:latin typeface="Roboto"/>
                <a:ea typeface="Roboto"/>
                <a:cs typeface="Roboto"/>
                <a:sym typeface="Roboto"/>
              </a:defRPr>
            </a:lvl5pPr>
            <a:lvl6pPr marL="3657509" marR="0" lvl="5" indent="-457189" algn="l" rtl="0">
              <a:lnSpc>
                <a:spcPct val="100000"/>
              </a:lnSpc>
              <a:spcBef>
                <a:spcPts val="0"/>
              </a:spcBef>
              <a:spcAft>
                <a:spcPts val="0"/>
              </a:spcAft>
              <a:buClr>
                <a:srgbClr val="FF8700"/>
              </a:buClr>
              <a:buSzPts val="1800"/>
              <a:buFont typeface="Roboto"/>
              <a:buChar char="▹"/>
              <a:defRPr sz="1800" b="0" i="0" u="none" strike="noStrike" cap="none">
                <a:solidFill>
                  <a:srgbClr val="222222"/>
                </a:solidFill>
                <a:latin typeface="Roboto"/>
                <a:ea typeface="Roboto"/>
                <a:cs typeface="Roboto"/>
                <a:sym typeface="Roboto"/>
              </a:defRPr>
            </a:lvl6pPr>
            <a:lvl7pPr marL="4267093" marR="0" lvl="6" indent="-457189" algn="l" rtl="0">
              <a:lnSpc>
                <a:spcPct val="100000"/>
              </a:lnSpc>
              <a:spcBef>
                <a:spcPts val="0"/>
              </a:spcBef>
              <a:spcAft>
                <a:spcPts val="0"/>
              </a:spcAft>
              <a:buClr>
                <a:srgbClr val="FF8700"/>
              </a:buClr>
              <a:buSzPts val="1800"/>
              <a:buFont typeface="Roboto"/>
              <a:buChar char="▹"/>
              <a:defRPr sz="1800" b="0" i="0" u="none" strike="noStrike" cap="none">
                <a:solidFill>
                  <a:srgbClr val="222222"/>
                </a:solidFill>
                <a:latin typeface="Roboto"/>
                <a:ea typeface="Roboto"/>
                <a:cs typeface="Roboto"/>
                <a:sym typeface="Roboto"/>
              </a:defRPr>
            </a:lvl7pPr>
            <a:lvl8pPr marL="4876678" marR="0" lvl="7" indent="-457189" algn="l" rtl="0">
              <a:lnSpc>
                <a:spcPct val="100000"/>
              </a:lnSpc>
              <a:spcBef>
                <a:spcPts val="0"/>
              </a:spcBef>
              <a:spcAft>
                <a:spcPts val="0"/>
              </a:spcAft>
              <a:buClr>
                <a:srgbClr val="FF8700"/>
              </a:buClr>
              <a:buSzPts val="1800"/>
              <a:buFont typeface="Roboto"/>
              <a:buChar char="▹"/>
              <a:defRPr sz="1800" b="0" i="0" u="none" strike="noStrike" cap="none">
                <a:solidFill>
                  <a:srgbClr val="222222"/>
                </a:solidFill>
                <a:latin typeface="Roboto"/>
                <a:ea typeface="Roboto"/>
                <a:cs typeface="Roboto"/>
                <a:sym typeface="Roboto"/>
              </a:defRPr>
            </a:lvl8pPr>
            <a:lvl9pPr marL="5486263" marR="0" lvl="8" indent="-457189" algn="l" rtl="0">
              <a:lnSpc>
                <a:spcPct val="100000"/>
              </a:lnSpc>
              <a:spcBef>
                <a:spcPts val="0"/>
              </a:spcBef>
              <a:spcAft>
                <a:spcPts val="0"/>
              </a:spcAft>
              <a:buClr>
                <a:srgbClr val="FF8700"/>
              </a:buClr>
              <a:buSzPts val="1800"/>
              <a:buFont typeface="Roboto"/>
              <a:buChar char="▹"/>
              <a:defRPr sz="1800" b="0" i="0" u="none" strike="noStrike" cap="none">
                <a:solidFill>
                  <a:srgbClr val="222222"/>
                </a:solidFill>
                <a:latin typeface="Roboto"/>
                <a:ea typeface="Roboto"/>
                <a:cs typeface="Roboto"/>
                <a:sym typeface="Roboto"/>
              </a:defRPr>
            </a:lvl9pPr>
          </a:lstStyle>
          <a:p>
            <a:r>
              <a:rPr lang="en-US" dirty="0"/>
              <a:t>Effective lines of communication</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Network providers must have effective lines of communication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accessible to ensure confidentiality and provide methods for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anonymous and good-faith reporting.</a:t>
            </a:r>
          </a:p>
          <a:p>
            <a:r>
              <a:rPr lang="en-US" dirty="0"/>
              <a:t>Well-publicized disciplinary standards</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Network providers must enforce standards through well-publicized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disciplinary guidelines.</a:t>
            </a:r>
          </a:p>
        </p:txBody>
      </p:sp>
    </p:spTree>
    <p:extLst>
      <p:ext uri="{BB962C8B-B14F-4D97-AF65-F5344CB8AC3E}">
        <p14:creationId xmlns:p14="http://schemas.microsoft.com/office/powerpoint/2010/main" val="197107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8"/>
          <p:cNvSpPr txBox="1">
            <a:spLocks noGrp="1"/>
          </p:cNvSpPr>
          <p:nvPr>
            <p:ph type="title"/>
          </p:nvPr>
        </p:nvSpPr>
        <p:spPr>
          <a:xfrm>
            <a:off x="1473199" y="368100"/>
            <a:ext cx="9191375" cy="998800"/>
          </a:xfrm>
          <a:prstGeom prst="rect">
            <a:avLst/>
          </a:prstGeom>
        </p:spPr>
        <p:txBody>
          <a:bodyPr spcFirstLastPara="1" wrap="square" lIns="121900" tIns="121900" rIns="121900" bIns="121900" anchor="ctr" anchorCtr="0">
            <a:noAutofit/>
          </a:bodyPr>
          <a:lstStyle/>
          <a:p>
            <a:r>
              <a:rPr lang="en-US" sz="3000" dirty="0"/>
              <a:t>Seven core elements to an effective compliance program</a:t>
            </a:r>
          </a:p>
        </p:txBody>
      </p:sp>
      <p:sp>
        <p:nvSpPr>
          <p:cNvPr id="141" name="Google Shape;141;p18"/>
          <p:cNvSpPr txBox="1">
            <a:spLocks noGrp="1"/>
          </p:cNvSpPr>
          <p:nvPr>
            <p:ph type="sldNum" idx="12"/>
          </p:nvPr>
        </p:nvSpPr>
        <p:spPr>
          <a:xfrm>
            <a:off x="0" y="0"/>
            <a:ext cx="793200" cy="975600"/>
          </a:xfrm>
          <a:prstGeom prst="rect">
            <a:avLst/>
          </a:prstGeom>
        </p:spPr>
        <p:txBody>
          <a:bodyPr spcFirstLastPara="1" wrap="square" lIns="121900" tIns="121900" rIns="121900" bIns="121900" anchor="ctr" anchorCtr="0">
            <a:noAutofit/>
          </a:bodyPr>
          <a:lstStyle/>
          <a:p>
            <a:fld id="{00000000-1234-1234-1234-123412341234}" type="slidenum">
              <a:rPr lang="en"/>
              <a:pPr/>
              <a:t>23</a:t>
            </a:fld>
            <a:endParaRPr dirty="0"/>
          </a:p>
        </p:txBody>
      </p:sp>
      <p:sp>
        <p:nvSpPr>
          <p:cNvPr id="7" name="Google Shape;140;p18">
            <a:extLst>
              <a:ext uri="{FF2B5EF4-FFF2-40B4-BE49-F238E27FC236}">
                <a16:creationId xmlns:a16="http://schemas.microsoft.com/office/drawing/2014/main" id="{D0D64A83-EBC0-1C47-A403-5B22B1E7DE48}"/>
              </a:ext>
            </a:extLst>
          </p:cNvPr>
          <p:cNvSpPr txBox="1">
            <a:spLocks noGrp="1"/>
          </p:cNvSpPr>
          <p:nvPr>
            <p:ph type="body" idx="1"/>
          </p:nvPr>
        </p:nvSpPr>
        <p:spPr>
          <a:xfrm>
            <a:off x="307008" y="1703500"/>
            <a:ext cx="11641837" cy="4864400"/>
          </a:xfrm>
          <a:prstGeom prst="rect">
            <a:avLst/>
          </a:prstGeom>
        </p:spPr>
        <p:txBody>
          <a:bodyPr spcFirstLastPara="1" wrap="square" lIns="121900" tIns="121900" rIns="121900" bIns="121900" anchor="t" anchorCtr="0">
            <a:noAutofit/>
          </a:bodyPr>
          <a:lstStyle/>
          <a:p>
            <a:r>
              <a:rPr lang="en-US" dirty="0"/>
              <a:t>Effective system for routine monitoring, auditing and identifying compliance risks</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Network providers must monitor and audit its operations to evaluate compliance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with all applicable requirements as well as the overall effectiveness of their compliance program.</a:t>
            </a:r>
          </a:p>
          <a:p>
            <a:r>
              <a:rPr lang="en-US" dirty="0"/>
              <a:t>Procedures and system for prompt response to compliance issues</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Providers must use effective measures to respond promptly to noncompliance incidents and undertake appropriate corrective action.</a:t>
            </a:r>
          </a:p>
          <a:p>
            <a:pPr lvl="1">
              <a:buClr>
                <a:srgbClr val="43B02A"/>
              </a:buClr>
              <a:buFont typeface="Wingdings" pitchFamily="2" charset="2"/>
              <a:buChar char="§"/>
            </a:pP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32697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BF70294-EF7C-C549-8C71-4E4F89A76EB4}"/>
              </a:ext>
            </a:extLst>
          </p:cNvPr>
          <p:cNvSpPr>
            <a:spLocks noGrp="1"/>
          </p:cNvSpPr>
          <p:nvPr>
            <p:ph type="sldNum" idx="12"/>
          </p:nvPr>
        </p:nvSpPr>
        <p:spPr/>
        <p:txBody>
          <a:bodyPr/>
          <a:lstStyle/>
          <a:p>
            <a:fld id="{00000000-1234-1234-1234-123412341234}" type="slidenum">
              <a:rPr lang="en" smtClean="0"/>
              <a:pPr/>
              <a:t>24</a:t>
            </a:fld>
            <a:endParaRPr lang="en" dirty="0"/>
          </a:p>
        </p:txBody>
      </p:sp>
      <p:sp>
        <p:nvSpPr>
          <p:cNvPr id="4" name="Google Shape;134;p17">
            <a:extLst>
              <a:ext uri="{FF2B5EF4-FFF2-40B4-BE49-F238E27FC236}">
                <a16:creationId xmlns:a16="http://schemas.microsoft.com/office/drawing/2014/main" id="{1F7F3A01-B995-884D-97EC-C9F710B6C56A}"/>
              </a:ext>
            </a:extLst>
          </p:cNvPr>
          <p:cNvSpPr txBox="1">
            <a:spLocks noGrp="1"/>
          </p:cNvSpPr>
          <p:nvPr>
            <p:ph type="body" idx="1"/>
          </p:nvPr>
        </p:nvSpPr>
        <p:spPr>
          <a:xfrm>
            <a:off x="2173812" y="975600"/>
            <a:ext cx="7844376" cy="4879290"/>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noncompliance?</a:t>
            </a:r>
          </a:p>
          <a:p>
            <a:pPr marL="0" indent="0">
              <a:buNone/>
            </a:pPr>
            <a:r>
              <a:rPr lang="en-US" sz="2800" b="1" dirty="0"/>
              <a:t>Noncompliance</a:t>
            </a:r>
            <a:r>
              <a:rPr lang="en-US" sz="2800" dirty="0"/>
              <a:t> is conduct that does not comply </a:t>
            </a:r>
            <a:br>
              <a:rPr lang="en-US" sz="2800" dirty="0"/>
            </a:br>
            <a:r>
              <a:rPr lang="en-US" sz="2800" dirty="0"/>
              <a:t>with the law, federal or state health care program requirements, or to your participation agreement with Delta Dental.</a:t>
            </a:r>
          </a:p>
        </p:txBody>
      </p:sp>
    </p:spTree>
    <p:extLst>
      <p:ext uri="{BB962C8B-B14F-4D97-AF65-F5344CB8AC3E}">
        <p14:creationId xmlns:p14="http://schemas.microsoft.com/office/powerpoint/2010/main" val="644387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60" name="Google Shape;160;p19"/>
          <p:cNvSpPr txBox="1">
            <a:spLocks noGrp="1"/>
          </p:cNvSpPr>
          <p:nvPr>
            <p:ph type="sldNum" idx="12"/>
          </p:nvPr>
        </p:nvSpPr>
        <p:spPr>
          <a:xfrm>
            <a:off x="0" y="0"/>
            <a:ext cx="793200" cy="975600"/>
          </a:xfrm>
          <a:prstGeom prst="rect">
            <a:avLst/>
          </a:prstGeom>
        </p:spPr>
        <p:txBody>
          <a:bodyPr spcFirstLastPara="1" wrap="square" lIns="121900" tIns="121900" rIns="121900" bIns="121900" anchor="ctr" anchorCtr="0">
            <a:noAutofit/>
          </a:bodyPr>
          <a:lstStyle/>
          <a:p>
            <a:fld id="{00000000-1234-1234-1234-123412341234}" type="slidenum">
              <a:rPr lang="en"/>
              <a:pPr/>
              <a:t>25</a:t>
            </a:fld>
            <a:endParaRPr dirty="0"/>
          </a:p>
        </p:txBody>
      </p:sp>
      <p:graphicFrame>
        <p:nvGraphicFramePr>
          <p:cNvPr id="3" name="Diagram 2">
            <a:extLst>
              <a:ext uri="{FF2B5EF4-FFF2-40B4-BE49-F238E27FC236}">
                <a16:creationId xmlns:a16="http://schemas.microsoft.com/office/drawing/2014/main" id="{B5C85EE3-5A6B-3C14-D8F8-F6D3FF04705B}"/>
              </a:ext>
            </a:extLst>
          </p:cNvPr>
          <p:cNvGraphicFramePr/>
          <p:nvPr>
            <p:extLst>
              <p:ext uri="{D42A27DB-BD31-4B8C-83A1-F6EECF244321}">
                <p14:modId xmlns:p14="http://schemas.microsoft.com/office/powerpoint/2010/main" val="3463233763"/>
              </p:ext>
            </p:extLst>
          </p:nvPr>
        </p:nvGraphicFramePr>
        <p:xfrm>
          <a:off x="2496024" y="150123"/>
          <a:ext cx="8002668" cy="63021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19104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2"/>
          <p:cNvSpPr txBox="1">
            <a:spLocks noGrp="1"/>
          </p:cNvSpPr>
          <p:nvPr>
            <p:ph type="title"/>
          </p:nvPr>
        </p:nvSpPr>
        <p:spPr>
          <a:prstGeom prst="rect">
            <a:avLst/>
          </a:prstGeom>
        </p:spPr>
        <p:txBody>
          <a:bodyPr spcFirstLastPara="1" wrap="square" lIns="121900" tIns="121900" rIns="121900" bIns="121900" anchor="ctr" anchorCtr="0">
            <a:noAutofit/>
          </a:bodyPr>
          <a:lstStyle/>
          <a:p>
            <a:r>
              <a:rPr lang="en-US" sz="3000" dirty="0"/>
              <a:t>How do I report suspected fraudulent activity?</a:t>
            </a:r>
          </a:p>
        </p:txBody>
      </p:sp>
      <p:sp>
        <p:nvSpPr>
          <p:cNvPr id="183" name="Google Shape;183;p22"/>
          <p:cNvSpPr txBox="1">
            <a:spLocks noGrp="1"/>
          </p:cNvSpPr>
          <p:nvPr>
            <p:ph type="body" idx="1"/>
          </p:nvPr>
        </p:nvSpPr>
        <p:spPr>
          <a:xfrm>
            <a:off x="1473200" y="1517970"/>
            <a:ext cx="9777896" cy="4864400"/>
          </a:xfrm>
          <a:prstGeom prst="rect">
            <a:avLst/>
          </a:prstGeom>
        </p:spPr>
        <p:txBody>
          <a:bodyPr spcFirstLastPara="1" wrap="square" lIns="121900" tIns="121900" rIns="121900" bIns="121900" anchor="t" anchorCtr="0">
            <a:noAutofit/>
          </a:bodyPr>
          <a:lstStyle/>
          <a:p>
            <a:r>
              <a:rPr lang="en-US" dirty="0">
                <a:solidFill>
                  <a:schemeClr val="tx1"/>
                </a:solidFill>
              </a:rPr>
              <a:t>If you are aware of any false information submitted to Delta Dental, please call our toll-free anti-fraud hotline </a:t>
            </a:r>
            <a:br>
              <a:rPr lang="en-US" dirty="0">
                <a:solidFill>
                  <a:schemeClr val="tx1"/>
                </a:solidFill>
              </a:rPr>
            </a:br>
            <a:r>
              <a:rPr lang="en-US" dirty="0">
                <a:solidFill>
                  <a:schemeClr val="tx1"/>
                </a:solidFill>
              </a:rPr>
              <a:t>at </a:t>
            </a:r>
            <a:r>
              <a:rPr lang="en-US" dirty="0">
                <a:solidFill>
                  <a:srgbClr val="43B02A"/>
                </a:solidFill>
              </a:rPr>
              <a:t>800-524-0147</a:t>
            </a:r>
            <a:r>
              <a:rPr lang="en-US" dirty="0">
                <a:solidFill>
                  <a:schemeClr val="tx1"/>
                </a:solidFill>
              </a:rPr>
              <a:t>.</a:t>
            </a:r>
          </a:p>
          <a:p>
            <a:r>
              <a:rPr lang="en-US" dirty="0">
                <a:solidFill>
                  <a:schemeClr val="tx1"/>
                </a:solidFill>
              </a:rPr>
              <a:t>You do not need to identify yourself.</a:t>
            </a:r>
          </a:p>
          <a:p>
            <a:r>
              <a:rPr lang="en-US" dirty="0">
                <a:solidFill>
                  <a:schemeClr val="tx1"/>
                </a:solidFill>
              </a:rPr>
              <a:t>Delta Dental will not retaliate against you for disclosing or reporting suspected activity in good faith.</a:t>
            </a:r>
          </a:p>
        </p:txBody>
      </p:sp>
      <p:sp>
        <p:nvSpPr>
          <p:cNvPr id="184" name="Google Shape;184;p22"/>
          <p:cNvSpPr txBox="1">
            <a:spLocks noGrp="1"/>
          </p:cNvSpPr>
          <p:nvPr>
            <p:ph type="sldNum" idx="12"/>
          </p:nvPr>
        </p:nvSpPr>
        <p:spPr>
          <a:prstGeom prst="rect">
            <a:avLst/>
          </a:prstGeom>
        </p:spPr>
        <p:txBody>
          <a:bodyPr spcFirstLastPara="1" wrap="square" lIns="121900" tIns="121900" rIns="121900" bIns="121900" anchor="ctr" anchorCtr="0">
            <a:noAutofit/>
          </a:bodyPr>
          <a:lstStyle/>
          <a:p>
            <a:fld id="{00000000-1234-1234-1234-123412341234}" type="slidenum">
              <a:rPr lang="en"/>
              <a:pPr/>
              <a:t>26</a:t>
            </a:fld>
            <a:endParaRPr dirty="0"/>
          </a:p>
        </p:txBody>
      </p:sp>
    </p:spTree>
    <p:extLst>
      <p:ext uri="{BB962C8B-B14F-4D97-AF65-F5344CB8AC3E}">
        <p14:creationId xmlns:p14="http://schemas.microsoft.com/office/powerpoint/2010/main" val="14921522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3"/>
          <p:cNvSpPr txBox="1">
            <a:spLocks noGrp="1"/>
          </p:cNvSpPr>
          <p:nvPr>
            <p:ph type="ctrTitle"/>
          </p:nvPr>
        </p:nvSpPr>
        <p:spPr>
          <a:xfrm>
            <a:off x="1371300" y="3127133"/>
            <a:ext cx="9573508" cy="1546400"/>
          </a:xfrm>
          <a:prstGeom prst="rect">
            <a:avLst/>
          </a:prstGeom>
        </p:spPr>
        <p:txBody>
          <a:bodyPr spcFirstLastPara="1" wrap="square" lIns="121900" tIns="121900" rIns="121900" bIns="121900" anchor="b" anchorCtr="0">
            <a:noAutofit/>
          </a:bodyPr>
          <a:lstStyle/>
          <a:p>
            <a:r>
              <a:rPr lang="en" dirty="0">
                <a:solidFill>
                  <a:srgbClr val="43B02A"/>
                </a:solidFill>
              </a:rPr>
              <a:t>Section 3:</a:t>
            </a:r>
            <a:br>
              <a:rPr lang="en" dirty="0"/>
            </a:br>
            <a:r>
              <a:rPr lang="en" dirty="0"/>
              <a:t>Culturally and linguistically appropriate services (CLAS)</a:t>
            </a:r>
            <a:endParaRPr dirty="0"/>
          </a:p>
        </p:txBody>
      </p:sp>
      <p:pic>
        <p:nvPicPr>
          <p:cNvPr id="3" name="Picture 2">
            <a:extLst>
              <a:ext uri="{FF2B5EF4-FFF2-40B4-BE49-F238E27FC236}">
                <a16:creationId xmlns:a16="http://schemas.microsoft.com/office/drawing/2014/main" id="{16B7838A-3A25-E04F-9D04-BB22596E0283}"/>
              </a:ext>
            </a:extLst>
          </p:cNvPr>
          <p:cNvPicPr>
            <a:picLocks noChangeAspect="1"/>
          </p:cNvPicPr>
          <p:nvPr/>
        </p:nvPicPr>
        <p:blipFill>
          <a:blip r:embed="rId3"/>
          <a:stretch>
            <a:fillRect/>
          </a:stretch>
        </p:blipFill>
        <p:spPr>
          <a:xfrm>
            <a:off x="0" y="0"/>
            <a:ext cx="3300046" cy="808835"/>
          </a:xfrm>
          <a:prstGeom prst="rect">
            <a:avLst/>
          </a:prstGeom>
        </p:spPr>
      </p:pic>
    </p:spTree>
    <p:extLst>
      <p:ext uri="{BB962C8B-B14F-4D97-AF65-F5344CB8AC3E}">
        <p14:creationId xmlns:p14="http://schemas.microsoft.com/office/powerpoint/2010/main" val="3757240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2"/>
          <p:cNvSpPr txBox="1">
            <a:spLocks noGrp="1"/>
          </p:cNvSpPr>
          <p:nvPr>
            <p:ph type="title"/>
          </p:nvPr>
        </p:nvSpPr>
        <p:spPr>
          <a:prstGeom prst="rect">
            <a:avLst/>
          </a:prstGeom>
        </p:spPr>
        <p:txBody>
          <a:bodyPr spcFirstLastPara="1" wrap="square" lIns="121900" tIns="121900" rIns="121900" bIns="121900" anchor="ctr" anchorCtr="0">
            <a:noAutofit/>
          </a:bodyPr>
          <a:lstStyle/>
          <a:p>
            <a:r>
              <a:rPr lang="en-US" sz="3000" dirty="0">
                <a:solidFill>
                  <a:srgbClr val="43B02A"/>
                </a:solidFill>
              </a:rPr>
              <a:t>CLAS Standards</a:t>
            </a:r>
            <a:r>
              <a:rPr lang="en-US" sz="3000" dirty="0">
                <a:solidFill>
                  <a:schemeClr val="bg1"/>
                </a:solidFill>
              </a:rPr>
              <a:t> overview</a:t>
            </a:r>
            <a:endParaRPr sz="3000" dirty="0">
              <a:solidFill>
                <a:schemeClr val="bg1"/>
              </a:solidFill>
            </a:endParaRPr>
          </a:p>
        </p:txBody>
      </p:sp>
      <p:sp>
        <p:nvSpPr>
          <p:cNvPr id="4" name="Text Placeholder 3">
            <a:extLst>
              <a:ext uri="{FF2B5EF4-FFF2-40B4-BE49-F238E27FC236}">
                <a16:creationId xmlns:a16="http://schemas.microsoft.com/office/drawing/2014/main" id="{08556B46-E696-E64D-895F-8DD22118234A}"/>
              </a:ext>
            </a:extLst>
          </p:cNvPr>
          <p:cNvSpPr>
            <a:spLocks noGrp="1"/>
          </p:cNvSpPr>
          <p:nvPr>
            <p:ph type="body" idx="1"/>
          </p:nvPr>
        </p:nvSpPr>
        <p:spPr>
          <a:xfrm>
            <a:off x="216984" y="1631079"/>
            <a:ext cx="9173596" cy="4864400"/>
          </a:xfrm>
        </p:spPr>
        <p:txBody>
          <a:bodyPr/>
          <a:lstStyle/>
          <a:p>
            <a:r>
              <a:rPr lang="en-US" dirty="0"/>
              <a:t>The National CLAS Standards are a group of </a:t>
            </a:r>
            <a:br>
              <a:rPr lang="en-US" dirty="0"/>
            </a:br>
            <a:r>
              <a:rPr lang="en-US" dirty="0"/>
              <a:t>15 separate guidelines that establish a blueprint </a:t>
            </a:r>
            <a:br>
              <a:rPr lang="en-US" dirty="0"/>
            </a:br>
            <a:r>
              <a:rPr lang="en-US" dirty="0"/>
              <a:t>for health and health care organizations.</a:t>
            </a:r>
          </a:p>
          <a:p>
            <a:r>
              <a:rPr lang="en-US" b="1" dirty="0"/>
              <a:t>Principle standard—</a:t>
            </a:r>
            <a:r>
              <a:rPr lang="en-US" dirty="0"/>
              <a:t>Provide effective, equitable, understandable, and respectful quality care </a:t>
            </a:r>
            <a:br>
              <a:rPr lang="en-US" dirty="0"/>
            </a:br>
            <a:r>
              <a:rPr lang="en-US" dirty="0"/>
              <a:t>and services that are responsive to diverse </a:t>
            </a:r>
            <a:br>
              <a:rPr lang="en-US" dirty="0"/>
            </a:br>
            <a:r>
              <a:rPr lang="en-US" dirty="0"/>
              <a:t>cultural health beliefs and practices, </a:t>
            </a:r>
            <a:br>
              <a:rPr lang="en-US" dirty="0"/>
            </a:br>
            <a:r>
              <a:rPr lang="en-US" dirty="0"/>
              <a:t>preferred languages, health literacy </a:t>
            </a:r>
            <a:br>
              <a:rPr lang="en-US" dirty="0"/>
            </a:br>
            <a:r>
              <a:rPr lang="en-US" dirty="0"/>
              <a:t>and other communication needs.</a:t>
            </a:r>
          </a:p>
        </p:txBody>
      </p:sp>
      <p:sp>
        <p:nvSpPr>
          <p:cNvPr id="184" name="Google Shape;184;p22"/>
          <p:cNvSpPr txBox="1">
            <a:spLocks noGrp="1"/>
          </p:cNvSpPr>
          <p:nvPr>
            <p:ph type="sldNum" idx="12"/>
          </p:nvPr>
        </p:nvSpPr>
        <p:spPr>
          <a:prstGeom prst="rect">
            <a:avLst/>
          </a:prstGeom>
        </p:spPr>
        <p:txBody>
          <a:bodyPr spcFirstLastPara="1" wrap="square" lIns="121900" tIns="121900" rIns="121900" bIns="121900" anchor="ctr" anchorCtr="0">
            <a:noAutofit/>
          </a:bodyPr>
          <a:lstStyle/>
          <a:p>
            <a:fld id="{00000000-1234-1234-1234-123412341234}" type="slidenum">
              <a:rPr lang="en"/>
              <a:pPr/>
              <a:t>28</a:t>
            </a:fld>
            <a:endParaRPr dirty="0"/>
          </a:p>
        </p:txBody>
      </p:sp>
      <p:grpSp>
        <p:nvGrpSpPr>
          <p:cNvPr id="2" name="Group 1">
            <a:extLst>
              <a:ext uri="{FF2B5EF4-FFF2-40B4-BE49-F238E27FC236}">
                <a16:creationId xmlns:a16="http://schemas.microsoft.com/office/drawing/2014/main" id="{D5017BA5-5E18-7B2D-D817-5CE1CA943C2E}"/>
              </a:ext>
            </a:extLst>
          </p:cNvPr>
          <p:cNvGrpSpPr/>
          <p:nvPr/>
        </p:nvGrpSpPr>
        <p:grpSpPr>
          <a:xfrm>
            <a:off x="7664522" y="2509382"/>
            <a:ext cx="4237165" cy="3534536"/>
            <a:chOff x="1391727" y="3114287"/>
            <a:chExt cx="4382218" cy="3655536"/>
          </a:xfrm>
        </p:grpSpPr>
        <p:sp>
          <p:nvSpPr>
            <p:cNvPr id="3" name="Oval 2">
              <a:extLst>
                <a:ext uri="{FF2B5EF4-FFF2-40B4-BE49-F238E27FC236}">
                  <a16:creationId xmlns:a16="http://schemas.microsoft.com/office/drawing/2014/main" id="{A047BB79-6316-89E5-1AD2-A00FDA8DCCAA}"/>
                </a:ext>
              </a:extLst>
            </p:cNvPr>
            <p:cNvSpPr/>
            <p:nvPr/>
          </p:nvSpPr>
          <p:spPr>
            <a:xfrm>
              <a:off x="2518912" y="3114287"/>
              <a:ext cx="2191109" cy="2191109"/>
            </a:xfrm>
            <a:prstGeom prst="ellipse">
              <a:avLst/>
            </a:prstGeom>
            <a:solidFill>
              <a:schemeClr val="tx1">
                <a:lumMod val="75000"/>
                <a:lumOff val="25000"/>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spcBef>
                  <a:spcPts val="0"/>
                </a:spcBef>
                <a:spcAft>
                  <a:spcPts val="0"/>
                </a:spcAft>
                <a:buClrTx/>
                <a:buSzTx/>
                <a:buFontTx/>
                <a:buNone/>
                <a:tabLst/>
                <a:defRPr/>
              </a:pPr>
              <a:r>
                <a:rPr kumimoji="0" lang="en-US" sz="2400" i="0" u="none" strike="noStrike" kern="1200" cap="none" spc="0" normalizeH="0" baseline="0" noProof="0" dirty="0">
                  <a:ln>
                    <a:noFill/>
                  </a:ln>
                  <a:solidFill>
                    <a:prstClr val="white"/>
                  </a:solidFill>
                  <a:effectLst/>
                  <a:uLnTx/>
                  <a:uFillTx/>
                  <a:latin typeface="Calibri"/>
                  <a:ea typeface="+mn-ea"/>
                  <a:cs typeface="+mn-cs"/>
                </a:rPr>
                <a:t>Advance</a:t>
              </a:r>
            </a:p>
            <a:p>
              <a:pPr marL="0" marR="0" lvl="0" indent="0" algn="ctr" defTabSz="914400" rtl="0" eaLnBrk="1" fontAlgn="auto" latinLnBrk="0" hangingPunct="1">
                <a:spcBef>
                  <a:spcPts val="0"/>
                </a:spcBef>
                <a:spcAft>
                  <a:spcPts val="0"/>
                </a:spcAft>
                <a:buClrTx/>
                <a:buSzTx/>
                <a:buFontTx/>
                <a:buNone/>
                <a:tabLst/>
                <a:defRPr/>
              </a:pPr>
              <a:r>
                <a:rPr kumimoji="0" lang="en-US" sz="2400" i="0" u="none" strike="noStrike" kern="1200" cap="none" spc="0" normalizeH="0" baseline="0" noProof="0" dirty="0">
                  <a:ln>
                    <a:noFill/>
                  </a:ln>
                  <a:solidFill>
                    <a:prstClr val="white"/>
                  </a:solidFill>
                  <a:effectLst/>
                  <a:uLnTx/>
                  <a:uFillTx/>
                  <a:latin typeface="Calibri"/>
                  <a:ea typeface="+mn-ea"/>
                  <a:cs typeface="+mn-cs"/>
                </a:rPr>
                <a:t> health</a:t>
              </a:r>
            </a:p>
            <a:p>
              <a:pPr marL="0" marR="0" lvl="0" indent="0" algn="ctr" defTabSz="914400" rtl="0" eaLnBrk="1" fontAlgn="auto" latinLnBrk="0" hangingPunct="1">
                <a:spcBef>
                  <a:spcPts val="0"/>
                </a:spcBef>
                <a:spcAft>
                  <a:spcPts val="0"/>
                </a:spcAft>
                <a:buClrTx/>
                <a:buSzTx/>
                <a:buFontTx/>
                <a:buNone/>
                <a:tabLst/>
                <a:defRPr/>
              </a:pPr>
              <a:r>
                <a:rPr kumimoji="0" lang="en-US" sz="2400" i="0" u="none" strike="noStrike" kern="1200" cap="none" spc="0" normalizeH="0" baseline="0" noProof="0" dirty="0">
                  <a:ln>
                    <a:noFill/>
                  </a:ln>
                  <a:solidFill>
                    <a:prstClr val="white"/>
                  </a:solidFill>
                  <a:effectLst/>
                  <a:uLnTx/>
                  <a:uFillTx/>
                  <a:latin typeface="Calibri"/>
                  <a:ea typeface="+mn-ea"/>
                  <a:cs typeface="+mn-cs"/>
                </a:rPr>
                <a:t> equity</a:t>
              </a:r>
            </a:p>
          </p:txBody>
        </p:sp>
        <p:grpSp>
          <p:nvGrpSpPr>
            <p:cNvPr id="10" name="Group 9">
              <a:extLst>
                <a:ext uri="{FF2B5EF4-FFF2-40B4-BE49-F238E27FC236}">
                  <a16:creationId xmlns:a16="http://schemas.microsoft.com/office/drawing/2014/main" id="{8215ED43-1ED7-23DF-F6AE-25867CB5F241}"/>
                </a:ext>
              </a:extLst>
            </p:cNvPr>
            <p:cNvGrpSpPr/>
            <p:nvPr/>
          </p:nvGrpSpPr>
          <p:grpSpPr>
            <a:xfrm>
              <a:off x="1391727" y="4551365"/>
              <a:ext cx="4382218" cy="2218458"/>
              <a:chOff x="1443486" y="4551365"/>
              <a:chExt cx="4382218" cy="2218458"/>
            </a:xfrm>
          </p:grpSpPr>
          <p:sp>
            <p:nvSpPr>
              <p:cNvPr id="11" name="Oval 10">
                <a:extLst>
                  <a:ext uri="{FF2B5EF4-FFF2-40B4-BE49-F238E27FC236}">
                    <a16:creationId xmlns:a16="http://schemas.microsoft.com/office/drawing/2014/main" id="{3C0FF0A4-A662-51C9-063B-66EDE45C54AB}"/>
                  </a:ext>
                </a:extLst>
              </p:cNvPr>
              <p:cNvSpPr/>
              <p:nvPr/>
            </p:nvSpPr>
            <p:spPr>
              <a:xfrm>
                <a:off x="1443486" y="4551365"/>
                <a:ext cx="2191109" cy="2191109"/>
              </a:xfrm>
              <a:prstGeom prst="ellipse">
                <a:avLst/>
              </a:prstGeom>
              <a:solidFill>
                <a:srgbClr val="212322">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spcBef>
                    <a:spcPts val="0"/>
                  </a:spcBef>
                  <a:spcAft>
                    <a:spcPts val="0"/>
                  </a:spcAft>
                  <a:buClrTx/>
                  <a:buSzTx/>
                  <a:buFontTx/>
                  <a:buNone/>
                  <a:tabLst/>
                  <a:defRPr/>
                </a:pPr>
                <a:r>
                  <a:rPr kumimoji="0" lang="en-US" sz="2400" i="0" u="none" strike="noStrike" kern="1200" cap="none" spc="0" normalizeH="0" baseline="0" noProof="0" dirty="0">
                    <a:ln>
                      <a:noFill/>
                    </a:ln>
                    <a:solidFill>
                      <a:prstClr val="white"/>
                    </a:solidFill>
                    <a:effectLst/>
                    <a:uLnTx/>
                    <a:uFillTx/>
                    <a:latin typeface="Calibri"/>
                    <a:ea typeface="+mn-ea"/>
                    <a:cs typeface="+mn-cs"/>
                  </a:rPr>
                  <a:t>Help eliminate disparities</a:t>
                </a:r>
              </a:p>
            </p:txBody>
          </p:sp>
          <p:sp>
            <p:nvSpPr>
              <p:cNvPr id="12" name="Oval 11">
                <a:extLst>
                  <a:ext uri="{FF2B5EF4-FFF2-40B4-BE49-F238E27FC236}">
                    <a16:creationId xmlns:a16="http://schemas.microsoft.com/office/drawing/2014/main" id="{8CD18726-7B4B-613D-6CEB-17CDF6E999D6}"/>
                  </a:ext>
                </a:extLst>
              </p:cNvPr>
              <p:cNvSpPr/>
              <p:nvPr/>
            </p:nvSpPr>
            <p:spPr>
              <a:xfrm>
                <a:off x="3634595" y="4578714"/>
                <a:ext cx="2191109" cy="2191109"/>
              </a:xfrm>
              <a:prstGeom prst="ellipse">
                <a:avLst/>
              </a:prstGeom>
              <a:solidFill>
                <a:srgbClr val="43B02A">
                  <a:alpha val="7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spcBef>
                    <a:spcPts val="0"/>
                  </a:spcBef>
                  <a:spcAft>
                    <a:spcPts val="0"/>
                  </a:spcAft>
                  <a:buClrTx/>
                  <a:buSzTx/>
                  <a:buFontTx/>
                  <a:buNone/>
                  <a:tabLst/>
                  <a:defRPr/>
                </a:pPr>
                <a:r>
                  <a:rPr kumimoji="0" lang="en-US" sz="2400" i="0" u="none" strike="noStrike" kern="1200" cap="none" spc="0" normalizeH="0" baseline="0" noProof="0" dirty="0">
                    <a:ln>
                      <a:noFill/>
                    </a:ln>
                    <a:solidFill>
                      <a:prstClr val="white"/>
                    </a:solidFill>
                    <a:effectLst/>
                    <a:uLnTx/>
                    <a:uFillTx/>
                    <a:latin typeface="Calibri"/>
                    <a:ea typeface="+mn-ea"/>
                    <a:cs typeface="+mn-cs"/>
                  </a:rPr>
                  <a:t>Improve</a:t>
                </a:r>
              </a:p>
              <a:p>
                <a:pPr marL="0" marR="0" lvl="0" indent="0" algn="ctr" defTabSz="914400" rtl="0" eaLnBrk="1" fontAlgn="auto" latinLnBrk="0" hangingPunct="1">
                  <a:spcBef>
                    <a:spcPts val="0"/>
                  </a:spcBef>
                  <a:spcAft>
                    <a:spcPts val="0"/>
                  </a:spcAft>
                  <a:buClrTx/>
                  <a:buSzTx/>
                  <a:buFontTx/>
                  <a:buNone/>
                  <a:tabLst/>
                  <a:defRPr/>
                </a:pPr>
                <a:r>
                  <a:rPr lang="en-US" sz="2400" kern="1200" dirty="0">
                    <a:solidFill>
                      <a:prstClr val="white"/>
                    </a:solidFill>
                    <a:latin typeface="Calibri"/>
                  </a:rPr>
                  <a:t>q</a:t>
                </a:r>
                <a:r>
                  <a:rPr kumimoji="0" lang="en-US" sz="2400" i="0" u="none" strike="noStrike" kern="1200" cap="none" spc="0" normalizeH="0" baseline="0" noProof="0" dirty="0" err="1">
                    <a:ln>
                      <a:noFill/>
                    </a:ln>
                    <a:solidFill>
                      <a:prstClr val="white"/>
                    </a:solidFill>
                    <a:effectLst/>
                    <a:uLnTx/>
                    <a:uFillTx/>
                    <a:latin typeface="Calibri"/>
                    <a:ea typeface="+mn-ea"/>
                    <a:cs typeface="+mn-cs"/>
                  </a:rPr>
                  <a:t>uality</a:t>
                </a:r>
                <a:r>
                  <a:rPr kumimoji="0" lang="en-US" sz="2400" i="0" u="none" strike="noStrike" kern="1200" cap="none" spc="0" normalizeH="0" baseline="0" noProof="0" dirty="0">
                    <a:ln>
                      <a:noFill/>
                    </a:ln>
                    <a:solidFill>
                      <a:prstClr val="white"/>
                    </a:solidFill>
                    <a:effectLst/>
                    <a:uLnTx/>
                    <a:uFillTx/>
                    <a:latin typeface="Calibri"/>
                    <a:ea typeface="+mn-ea"/>
                    <a:cs typeface="+mn-cs"/>
                  </a:rPr>
                  <a:t> of</a:t>
                </a:r>
              </a:p>
              <a:p>
                <a:pPr marL="0" marR="0" lvl="0" indent="0" algn="ctr" defTabSz="914400" rtl="0" eaLnBrk="1" fontAlgn="auto" latinLnBrk="0" hangingPunct="1">
                  <a:spcBef>
                    <a:spcPts val="0"/>
                  </a:spcBef>
                  <a:spcAft>
                    <a:spcPts val="0"/>
                  </a:spcAft>
                  <a:buClrTx/>
                  <a:buSzTx/>
                  <a:buFontTx/>
                  <a:buNone/>
                  <a:tabLst/>
                  <a:defRPr/>
                </a:pPr>
                <a:r>
                  <a:rPr kumimoji="0" lang="en-US" sz="2400" i="0" u="none" strike="noStrike" kern="1200" cap="none" spc="0" normalizeH="0" baseline="0" noProof="0" dirty="0">
                    <a:ln>
                      <a:noFill/>
                    </a:ln>
                    <a:solidFill>
                      <a:prstClr val="white"/>
                    </a:solidFill>
                    <a:effectLst/>
                    <a:uLnTx/>
                    <a:uFillTx/>
                    <a:latin typeface="Calibri"/>
                    <a:ea typeface="+mn-ea"/>
                    <a:cs typeface="+mn-cs"/>
                  </a:rPr>
                  <a:t>services</a:t>
                </a:r>
              </a:p>
            </p:txBody>
          </p:sp>
        </p:grpSp>
      </p:grpSp>
    </p:spTree>
    <p:extLst>
      <p:ext uri="{BB962C8B-B14F-4D97-AF65-F5344CB8AC3E}">
        <p14:creationId xmlns:p14="http://schemas.microsoft.com/office/powerpoint/2010/main" val="9512792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8DAF7-7F0A-4645-B377-D63DE5CB1F6A}"/>
              </a:ext>
            </a:extLst>
          </p:cNvPr>
          <p:cNvSpPr>
            <a:spLocks noGrp="1"/>
          </p:cNvSpPr>
          <p:nvPr>
            <p:ph type="title"/>
          </p:nvPr>
        </p:nvSpPr>
        <p:spPr/>
        <p:txBody>
          <a:bodyPr/>
          <a:lstStyle/>
          <a:p>
            <a:r>
              <a:rPr lang="en-US" sz="3000" dirty="0">
                <a:solidFill>
                  <a:srgbClr val="43B02A"/>
                </a:solidFill>
              </a:rPr>
              <a:t>The goal: </a:t>
            </a:r>
            <a:r>
              <a:rPr lang="en-US" sz="3000" dirty="0"/>
              <a:t>Health equity</a:t>
            </a:r>
          </a:p>
        </p:txBody>
      </p:sp>
      <p:sp>
        <p:nvSpPr>
          <p:cNvPr id="3" name="Text Placeholder 2">
            <a:extLst>
              <a:ext uri="{FF2B5EF4-FFF2-40B4-BE49-F238E27FC236}">
                <a16:creationId xmlns:a16="http://schemas.microsoft.com/office/drawing/2014/main" id="{94C5335A-517B-6C4B-A8CA-2E3C0A19F3B6}"/>
              </a:ext>
            </a:extLst>
          </p:cNvPr>
          <p:cNvSpPr>
            <a:spLocks noGrp="1"/>
          </p:cNvSpPr>
          <p:nvPr>
            <p:ph type="body" idx="1"/>
          </p:nvPr>
        </p:nvSpPr>
        <p:spPr>
          <a:xfrm>
            <a:off x="1473200" y="1366900"/>
            <a:ext cx="7198189" cy="4864400"/>
          </a:xfrm>
        </p:spPr>
        <p:txBody>
          <a:bodyPr/>
          <a:lstStyle/>
          <a:p>
            <a:pPr marL="457200" indent="-457200">
              <a:spcBef>
                <a:spcPts val="0"/>
              </a:spcBef>
              <a:buClrTx/>
              <a:buSzTx/>
              <a:defRPr/>
            </a:pPr>
            <a:r>
              <a:rPr lang="en-US" kern="1200" dirty="0">
                <a:solidFill>
                  <a:srgbClr val="43B02A"/>
                </a:solidFill>
                <a:latin typeface="Calibri"/>
              </a:rPr>
              <a:t>The goal: </a:t>
            </a:r>
            <a:r>
              <a:rPr lang="en-US" kern="1200" dirty="0">
                <a:solidFill>
                  <a:prstClr val="black"/>
                </a:solidFill>
                <a:latin typeface="Calibri"/>
              </a:rPr>
              <a:t>Health equity, the attainment of the highest level of health for </a:t>
            </a:r>
            <a:r>
              <a:rPr lang="en-US" b="1" i="1" kern="1200" dirty="0">
                <a:solidFill>
                  <a:prstClr val="black"/>
                </a:solidFill>
                <a:latin typeface="Calibri"/>
              </a:rPr>
              <a:t>all</a:t>
            </a:r>
            <a:r>
              <a:rPr lang="en-US" kern="1200" dirty="0">
                <a:solidFill>
                  <a:prstClr val="black"/>
                </a:solidFill>
                <a:latin typeface="Calibri"/>
              </a:rPr>
              <a:t> people. </a:t>
            </a:r>
          </a:p>
          <a:p>
            <a:pPr marL="457200" indent="-457200">
              <a:spcBef>
                <a:spcPts val="0"/>
              </a:spcBef>
              <a:buClrTx/>
              <a:buSzTx/>
              <a:defRPr/>
            </a:pPr>
            <a:r>
              <a:rPr lang="en-US" kern="1200" dirty="0">
                <a:solidFill>
                  <a:srgbClr val="43B02A"/>
                </a:solidFill>
                <a:latin typeface="Calibri"/>
              </a:rPr>
              <a:t>The barriers: </a:t>
            </a:r>
            <a:r>
              <a:rPr lang="en-US" kern="1200" dirty="0">
                <a:solidFill>
                  <a:prstClr val="black"/>
                </a:solidFill>
                <a:latin typeface="Calibri"/>
              </a:rPr>
              <a:t>Currently, individuals across the United States from various cultural backgrounds are unable to attain their highest level of health for many reasons. One of the most modifiable barriers to health equity is the lack of CLAS.</a:t>
            </a:r>
            <a:endParaRPr lang="en-US" b="1" kern="1200" dirty="0">
              <a:solidFill>
                <a:srgbClr val="43B02A"/>
              </a:solidFill>
              <a:latin typeface="Calibri"/>
            </a:endParaRPr>
          </a:p>
          <a:p>
            <a:pPr marL="457200" indent="-457200">
              <a:spcBef>
                <a:spcPts val="0"/>
              </a:spcBef>
              <a:buClrTx/>
              <a:buSzTx/>
              <a:defRPr/>
            </a:pPr>
            <a:r>
              <a:rPr lang="en-US" kern="1200" dirty="0">
                <a:solidFill>
                  <a:srgbClr val="43B02A"/>
                </a:solidFill>
                <a:latin typeface="Calibri"/>
              </a:rPr>
              <a:t>The tools: </a:t>
            </a:r>
            <a:r>
              <a:rPr lang="en-US" kern="1200" dirty="0">
                <a:solidFill>
                  <a:prstClr val="black"/>
                </a:solidFill>
                <a:latin typeface="Calibri"/>
              </a:rPr>
              <a:t>Cultural competency and linguistic competency.</a:t>
            </a:r>
          </a:p>
        </p:txBody>
      </p:sp>
      <p:pic>
        <p:nvPicPr>
          <p:cNvPr id="34" name="Picture 33">
            <a:extLst>
              <a:ext uri="{FF2B5EF4-FFF2-40B4-BE49-F238E27FC236}">
                <a16:creationId xmlns:a16="http://schemas.microsoft.com/office/drawing/2014/main" id="{9F3AC8DC-0054-4B88-90AB-457E9A8803CF}"/>
              </a:ext>
            </a:extLst>
          </p:cNvPr>
          <p:cNvPicPr>
            <a:picLocks noChangeAspect="1"/>
          </p:cNvPicPr>
          <p:nvPr/>
        </p:nvPicPr>
        <p:blipFill>
          <a:blip r:embed="rId2"/>
          <a:stretch>
            <a:fillRect/>
          </a:stretch>
        </p:blipFill>
        <p:spPr>
          <a:xfrm>
            <a:off x="8696275" y="2589088"/>
            <a:ext cx="2886125" cy="2992493"/>
          </a:xfrm>
          <a:prstGeom prst="rect">
            <a:avLst/>
          </a:prstGeom>
        </p:spPr>
      </p:pic>
    </p:spTree>
    <p:extLst>
      <p:ext uri="{BB962C8B-B14F-4D97-AF65-F5344CB8AC3E}">
        <p14:creationId xmlns:p14="http://schemas.microsoft.com/office/powerpoint/2010/main" val="898951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E04FE96-712C-2A4D-AEDC-22E21FDC15E4}"/>
              </a:ext>
            </a:extLst>
          </p:cNvPr>
          <p:cNvSpPr>
            <a:spLocks noGrp="1"/>
          </p:cNvSpPr>
          <p:nvPr>
            <p:ph type="sldNum" idx="12"/>
          </p:nvPr>
        </p:nvSpPr>
        <p:spPr/>
        <p:txBody>
          <a:bodyPr/>
          <a:lstStyle/>
          <a:p>
            <a:fld id="{00000000-1234-1234-1234-123412341234}" type="slidenum">
              <a:rPr lang="en" smtClean="0"/>
              <a:pPr/>
              <a:t>3</a:t>
            </a:fld>
            <a:endParaRPr lang="en" dirty="0"/>
          </a:p>
        </p:txBody>
      </p:sp>
      <p:sp>
        <p:nvSpPr>
          <p:cNvPr id="4" name="Google Shape;134;p17">
            <a:extLst>
              <a:ext uri="{FF2B5EF4-FFF2-40B4-BE49-F238E27FC236}">
                <a16:creationId xmlns:a16="http://schemas.microsoft.com/office/drawing/2014/main" id="{8B6BD06B-FE00-7D43-BF40-6DF58695DA09}"/>
              </a:ext>
            </a:extLst>
          </p:cNvPr>
          <p:cNvSpPr txBox="1">
            <a:spLocks noGrp="1"/>
          </p:cNvSpPr>
          <p:nvPr>
            <p:ph type="body" idx="1"/>
          </p:nvPr>
        </p:nvSpPr>
        <p:spPr>
          <a:xfrm>
            <a:off x="1429089" y="975601"/>
            <a:ext cx="9448178" cy="4879290"/>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fraud?</a:t>
            </a:r>
          </a:p>
          <a:p>
            <a:pPr marL="0" indent="0">
              <a:buNone/>
            </a:pPr>
            <a:r>
              <a:rPr lang="en-US" sz="2800" b="1" dirty="0"/>
              <a:t>Fraud</a:t>
            </a:r>
            <a:r>
              <a:rPr lang="en-US" sz="2800" dirty="0"/>
              <a:t> is any activity defined by an intent to deceive on the part of a member, provider or client, a third-party biller, or even a payor, with the purpose of receiving an improper benefit.</a:t>
            </a:r>
          </a:p>
          <a:p>
            <a:pPr marL="0" indent="0">
              <a:buNone/>
            </a:pPr>
            <a:r>
              <a:rPr lang="en-US" sz="2800" dirty="0">
                <a:solidFill>
                  <a:schemeClr val="tx1"/>
                </a:solidFill>
                <a:latin typeface="Calibri" panose="020F0502020204030204" pitchFamily="34" charset="0"/>
                <a:cs typeface="Calibri" panose="020F0502020204030204" pitchFamily="34" charset="0"/>
              </a:rPr>
              <a:t>In order to be considered fraud, the act must be done knowingly, willfully and intentionally.</a:t>
            </a:r>
          </a:p>
        </p:txBody>
      </p:sp>
    </p:spTree>
    <p:extLst>
      <p:ext uri="{BB962C8B-B14F-4D97-AF65-F5344CB8AC3E}">
        <p14:creationId xmlns:p14="http://schemas.microsoft.com/office/powerpoint/2010/main" val="19120218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A2C6197-3754-2149-A33A-7B51312DEF26}"/>
              </a:ext>
            </a:extLst>
          </p:cNvPr>
          <p:cNvSpPr>
            <a:spLocks noGrp="1"/>
          </p:cNvSpPr>
          <p:nvPr>
            <p:ph type="sldNum" idx="12"/>
          </p:nvPr>
        </p:nvSpPr>
        <p:spPr/>
        <p:txBody>
          <a:bodyPr/>
          <a:lstStyle/>
          <a:p>
            <a:fld id="{00000000-1234-1234-1234-123412341234}" type="slidenum">
              <a:rPr lang="en" smtClean="0"/>
              <a:pPr/>
              <a:t>30</a:t>
            </a:fld>
            <a:endParaRPr lang="en" dirty="0"/>
          </a:p>
        </p:txBody>
      </p:sp>
      <p:sp>
        <p:nvSpPr>
          <p:cNvPr id="4" name="Google Shape;134;p17">
            <a:extLst>
              <a:ext uri="{FF2B5EF4-FFF2-40B4-BE49-F238E27FC236}">
                <a16:creationId xmlns:a16="http://schemas.microsoft.com/office/drawing/2014/main" id="{645B4FFA-1AA2-FA47-B5C8-E9CE7DBA069E}"/>
              </a:ext>
            </a:extLst>
          </p:cNvPr>
          <p:cNvSpPr txBox="1">
            <a:spLocks noGrp="1"/>
          </p:cNvSpPr>
          <p:nvPr>
            <p:ph type="body" idx="1"/>
          </p:nvPr>
        </p:nvSpPr>
        <p:spPr>
          <a:xfrm>
            <a:off x="1670199" y="975600"/>
            <a:ext cx="9029448" cy="4879290"/>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cultural competency?</a:t>
            </a:r>
          </a:p>
          <a:p>
            <a:pPr marL="0" indent="0">
              <a:buNone/>
            </a:pPr>
            <a:r>
              <a:rPr lang="en-US" sz="2800" b="1" dirty="0"/>
              <a:t>Cultural competency </a:t>
            </a:r>
            <a:r>
              <a:rPr lang="en-US" sz="2800" dirty="0"/>
              <a:t>is a lifelong learning process of increasing awareness, knowledge and skills, which refers to the ongoing and intentional attainment of skills that allow an individual to function effectively when interacting with people who have different backgrounds and experiences.</a:t>
            </a:r>
          </a:p>
          <a:p>
            <a:pPr marL="0" indent="0">
              <a:buNone/>
            </a:pPr>
            <a:r>
              <a:rPr lang="en-US" sz="2800" i="0" dirty="0">
                <a:solidFill>
                  <a:srgbClr val="43B02A"/>
                </a:solidFill>
              </a:rPr>
              <a:t>Valuing, embracing and implementing cultural competency and diversity.</a:t>
            </a:r>
          </a:p>
        </p:txBody>
      </p:sp>
    </p:spTree>
    <p:extLst>
      <p:ext uri="{BB962C8B-B14F-4D97-AF65-F5344CB8AC3E}">
        <p14:creationId xmlns:p14="http://schemas.microsoft.com/office/powerpoint/2010/main" val="1179676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9353C-920C-F644-9F01-39D90272DA43}"/>
              </a:ext>
            </a:extLst>
          </p:cNvPr>
          <p:cNvSpPr>
            <a:spLocks noGrp="1"/>
          </p:cNvSpPr>
          <p:nvPr>
            <p:ph type="title"/>
          </p:nvPr>
        </p:nvSpPr>
        <p:spPr/>
        <p:txBody>
          <a:bodyPr/>
          <a:lstStyle/>
          <a:p>
            <a:r>
              <a:rPr lang="en-US" sz="3000" dirty="0"/>
              <a:t>What is the goal of cultural competency?</a:t>
            </a:r>
          </a:p>
        </p:txBody>
      </p:sp>
      <p:sp>
        <p:nvSpPr>
          <p:cNvPr id="3" name="Text Placeholder 2">
            <a:extLst>
              <a:ext uri="{FF2B5EF4-FFF2-40B4-BE49-F238E27FC236}">
                <a16:creationId xmlns:a16="http://schemas.microsoft.com/office/drawing/2014/main" id="{59315EF0-F98B-1049-B568-1F0A98600FCF}"/>
              </a:ext>
            </a:extLst>
          </p:cNvPr>
          <p:cNvSpPr>
            <a:spLocks noGrp="1"/>
          </p:cNvSpPr>
          <p:nvPr>
            <p:ph type="body" idx="1"/>
          </p:nvPr>
        </p:nvSpPr>
        <p:spPr/>
        <p:txBody>
          <a:bodyPr/>
          <a:lstStyle/>
          <a:p>
            <a:r>
              <a:rPr lang="en-US" dirty="0"/>
              <a:t>The goal of cultural competency is not to change your core values or beliefs, but rather to provide you with the </a:t>
            </a:r>
            <a:r>
              <a:rPr lang="en-US" dirty="0">
                <a:solidFill>
                  <a:srgbClr val="43B02A"/>
                </a:solidFill>
              </a:rPr>
              <a:t>skills </a:t>
            </a:r>
            <a:r>
              <a:rPr lang="en-US" dirty="0"/>
              <a:t>needed to work with and assist people who may have different life perspectives than you. </a:t>
            </a:r>
          </a:p>
          <a:p>
            <a:r>
              <a:rPr lang="en-US" dirty="0"/>
              <a:t>People who are well-versed in cultural competency are able to better assist Delta Dental’s members, while at the same time maintaining their own personal identities.</a:t>
            </a:r>
          </a:p>
        </p:txBody>
      </p:sp>
      <p:sp>
        <p:nvSpPr>
          <p:cNvPr id="4" name="Slide Number Placeholder 3">
            <a:extLst>
              <a:ext uri="{FF2B5EF4-FFF2-40B4-BE49-F238E27FC236}">
                <a16:creationId xmlns:a16="http://schemas.microsoft.com/office/drawing/2014/main" id="{EF5F5CB8-876A-2A4B-A38E-8D483561B296}"/>
              </a:ext>
            </a:extLst>
          </p:cNvPr>
          <p:cNvSpPr>
            <a:spLocks noGrp="1"/>
          </p:cNvSpPr>
          <p:nvPr>
            <p:ph type="sldNum" idx="12"/>
          </p:nvPr>
        </p:nvSpPr>
        <p:spPr/>
        <p:txBody>
          <a:bodyPr/>
          <a:lstStyle/>
          <a:p>
            <a:fld id="{00000000-1234-1234-1234-123412341234}" type="slidenum">
              <a:rPr lang="en" smtClean="0"/>
              <a:pPr/>
              <a:t>31</a:t>
            </a:fld>
            <a:endParaRPr lang="en" dirty="0"/>
          </a:p>
        </p:txBody>
      </p:sp>
    </p:spTree>
    <p:extLst>
      <p:ext uri="{BB962C8B-B14F-4D97-AF65-F5344CB8AC3E}">
        <p14:creationId xmlns:p14="http://schemas.microsoft.com/office/powerpoint/2010/main" val="16715372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0"/>
          <p:cNvSpPr txBox="1">
            <a:spLocks noGrp="1"/>
          </p:cNvSpPr>
          <p:nvPr>
            <p:ph type="body" idx="1"/>
          </p:nvPr>
        </p:nvSpPr>
        <p:spPr>
          <a:xfrm>
            <a:off x="278192" y="1517505"/>
            <a:ext cx="5584500" cy="4717200"/>
          </a:xfrm>
          <a:prstGeom prst="rect">
            <a:avLst/>
          </a:prstGeom>
        </p:spPr>
        <p:txBody>
          <a:bodyPr spcFirstLastPara="1" wrap="square" lIns="121900" tIns="121900" rIns="121900" bIns="121900" anchor="t" anchorCtr="0">
            <a:noAutofit/>
          </a:bodyPr>
          <a:lstStyle/>
          <a:p>
            <a:pPr marL="342900" indent="-342900"/>
            <a:r>
              <a:rPr lang="en-US" sz="2200" b="1" dirty="0">
                <a:solidFill>
                  <a:schemeClr val="tx1"/>
                </a:solidFill>
              </a:rPr>
              <a:t>Awareness of your own culture—</a:t>
            </a:r>
            <a:r>
              <a:rPr lang="en" sz="2200" dirty="0">
                <a:solidFill>
                  <a:schemeClr val="tx1"/>
                </a:solidFill>
              </a:rPr>
              <a:t>Self-knowledge increases your sensitivity to differences. Recognizing your own cultural uniqueness, and how that impacts your daily life, allows you to see the cultural uniqueness in others.</a:t>
            </a:r>
          </a:p>
          <a:p>
            <a:pPr marL="342900" indent="-342900"/>
            <a:r>
              <a:rPr lang="en-US" sz="2200" b="1" dirty="0">
                <a:solidFill>
                  <a:schemeClr val="tx1"/>
                </a:solidFill>
              </a:rPr>
              <a:t>Learn to accept differences—</a:t>
            </a:r>
            <a:r>
              <a:rPr lang="en-US" sz="2200" dirty="0">
                <a:solidFill>
                  <a:schemeClr val="tx1"/>
                </a:solidFill>
              </a:rPr>
              <a:t>Acceptance does not mean changing the way you </a:t>
            </a:r>
            <a:br>
              <a:rPr lang="en-US" sz="2200" dirty="0">
                <a:solidFill>
                  <a:schemeClr val="tx1"/>
                </a:solidFill>
              </a:rPr>
            </a:br>
            <a:r>
              <a:rPr lang="en-US" sz="2200" dirty="0">
                <a:solidFill>
                  <a:schemeClr val="tx1"/>
                </a:solidFill>
              </a:rPr>
              <a:t>see the world. Acceptance means understanding that other people may view the world differently than you do and being welcoming and accepting of people in light of those differences.</a:t>
            </a:r>
            <a:endParaRPr sz="2200" dirty="0">
              <a:solidFill>
                <a:schemeClr val="tx1"/>
              </a:solidFill>
            </a:endParaRPr>
          </a:p>
        </p:txBody>
      </p:sp>
      <p:sp>
        <p:nvSpPr>
          <p:cNvPr id="166" name="Google Shape;166;p20"/>
          <p:cNvSpPr txBox="1">
            <a:spLocks noGrp="1"/>
          </p:cNvSpPr>
          <p:nvPr>
            <p:ph type="title"/>
          </p:nvPr>
        </p:nvSpPr>
        <p:spPr>
          <a:xfrm>
            <a:off x="1468515" y="363800"/>
            <a:ext cx="10099200" cy="998800"/>
          </a:xfrm>
          <a:prstGeom prst="rect">
            <a:avLst/>
          </a:prstGeom>
        </p:spPr>
        <p:txBody>
          <a:bodyPr spcFirstLastPara="1" wrap="square" lIns="121900" tIns="121900" rIns="121900" bIns="121900" anchor="ctr" anchorCtr="0">
            <a:noAutofit/>
          </a:bodyPr>
          <a:lstStyle/>
          <a:p>
            <a:r>
              <a:rPr lang="en" sz="3000" dirty="0">
                <a:solidFill>
                  <a:srgbClr val="43B02A"/>
                </a:solidFill>
              </a:rPr>
              <a:t>Tool 1: </a:t>
            </a:r>
            <a:r>
              <a:rPr lang="en" sz="3000" dirty="0"/>
              <a:t>Cultural competency</a:t>
            </a:r>
            <a:endParaRPr sz="3000" dirty="0"/>
          </a:p>
        </p:txBody>
      </p:sp>
      <p:sp>
        <p:nvSpPr>
          <p:cNvPr id="167" name="Google Shape;167;p20"/>
          <p:cNvSpPr txBox="1">
            <a:spLocks noGrp="1"/>
          </p:cNvSpPr>
          <p:nvPr>
            <p:ph type="body" idx="2"/>
          </p:nvPr>
        </p:nvSpPr>
        <p:spPr>
          <a:xfrm>
            <a:off x="6292253" y="1517505"/>
            <a:ext cx="5584500" cy="4717200"/>
          </a:xfrm>
          <a:prstGeom prst="rect">
            <a:avLst/>
          </a:prstGeom>
        </p:spPr>
        <p:txBody>
          <a:bodyPr spcFirstLastPara="1" wrap="square" lIns="121900" tIns="121900" rIns="121900" bIns="121900" anchor="t" anchorCtr="0">
            <a:noAutofit/>
          </a:bodyPr>
          <a:lstStyle/>
          <a:p>
            <a:pPr marL="342900" indent="-342900"/>
            <a:r>
              <a:rPr lang="en-US" sz="2200" b="1" dirty="0"/>
              <a:t>Seek to understand the history and experience of others—</a:t>
            </a:r>
            <a:r>
              <a:rPr lang="en-US" sz="2200" dirty="0"/>
              <a:t>Know and learn </a:t>
            </a:r>
            <a:br>
              <a:rPr lang="en-US" sz="2200" dirty="0"/>
            </a:br>
            <a:r>
              <a:rPr lang="en-US" sz="2200" dirty="0"/>
              <a:t>the history of others.</a:t>
            </a:r>
          </a:p>
          <a:p>
            <a:pPr marL="342900" indent="-342900"/>
            <a:r>
              <a:rPr lang="en-US" sz="2200" b="1" dirty="0"/>
              <a:t>Know your stereotypes and biases—</a:t>
            </a:r>
            <a:r>
              <a:rPr lang="en" sz="2200" dirty="0"/>
              <a:t>Knowledge and acceptance of personal stereotypes and biases reduces the likelihood of their use.</a:t>
            </a:r>
          </a:p>
          <a:p>
            <a:pPr marL="342900" indent="-342900"/>
            <a:r>
              <a:rPr lang="en" sz="2200" b="1" dirty="0"/>
              <a:t>Recognize barrie</a:t>
            </a:r>
            <a:r>
              <a:rPr lang="en-US" sz="2200" b="1" dirty="0"/>
              <a:t>r</a:t>
            </a:r>
            <a:r>
              <a:rPr lang="en" sz="2200" b="1" dirty="0"/>
              <a:t>s to care—</a:t>
            </a:r>
            <a:r>
              <a:rPr lang="en" sz="2200" dirty="0"/>
              <a:t>In some instances, individuals may not seek services due to their background and/or beliefs.</a:t>
            </a:r>
          </a:p>
        </p:txBody>
      </p:sp>
      <p:sp>
        <p:nvSpPr>
          <p:cNvPr id="168" name="Google Shape;168;p20"/>
          <p:cNvSpPr txBox="1">
            <a:spLocks noGrp="1"/>
          </p:cNvSpPr>
          <p:nvPr>
            <p:ph type="sldNum" idx="12"/>
          </p:nvPr>
        </p:nvSpPr>
        <p:spPr>
          <a:xfrm>
            <a:off x="0" y="0"/>
            <a:ext cx="793200" cy="975600"/>
          </a:xfrm>
          <a:prstGeom prst="rect">
            <a:avLst/>
          </a:prstGeom>
        </p:spPr>
        <p:txBody>
          <a:bodyPr spcFirstLastPara="1" wrap="square" lIns="121900" tIns="121900" rIns="121900" bIns="121900" anchor="ctr" anchorCtr="0">
            <a:noAutofit/>
          </a:bodyPr>
          <a:lstStyle/>
          <a:p>
            <a:fld id="{00000000-1234-1234-1234-123412341234}" type="slidenum">
              <a:rPr lang="en"/>
              <a:pPr/>
              <a:t>32</a:t>
            </a:fld>
            <a:endParaRPr dirty="0"/>
          </a:p>
        </p:txBody>
      </p:sp>
    </p:spTree>
    <p:extLst>
      <p:ext uri="{BB962C8B-B14F-4D97-AF65-F5344CB8AC3E}">
        <p14:creationId xmlns:p14="http://schemas.microsoft.com/office/powerpoint/2010/main" val="11401853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55059-801C-4663-925D-2B5F7AF5380F}"/>
              </a:ext>
            </a:extLst>
          </p:cNvPr>
          <p:cNvSpPr>
            <a:spLocks noGrp="1"/>
          </p:cNvSpPr>
          <p:nvPr>
            <p:ph type="title"/>
          </p:nvPr>
        </p:nvSpPr>
        <p:spPr/>
        <p:txBody>
          <a:bodyPr/>
          <a:lstStyle/>
          <a:p>
            <a:r>
              <a:rPr lang="en-US" sz="3000" dirty="0">
                <a:solidFill>
                  <a:srgbClr val="43B02A"/>
                </a:solidFill>
              </a:rPr>
              <a:t>Barrier 1: </a:t>
            </a:r>
            <a:r>
              <a:rPr lang="en-US" sz="3000" dirty="0"/>
              <a:t>Racial and ethnic minorities</a:t>
            </a:r>
          </a:p>
        </p:txBody>
      </p:sp>
      <p:grpSp>
        <p:nvGrpSpPr>
          <p:cNvPr id="10" name="Group 9">
            <a:extLst>
              <a:ext uri="{FF2B5EF4-FFF2-40B4-BE49-F238E27FC236}">
                <a16:creationId xmlns:a16="http://schemas.microsoft.com/office/drawing/2014/main" id="{1BFB1518-1042-C94E-B02D-8E54BD0A73B2}"/>
              </a:ext>
            </a:extLst>
          </p:cNvPr>
          <p:cNvGrpSpPr/>
          <p:nvPr/>
        </p:nvGrpSpPr>
        <p:grpSpPr>
          <a:xfrm>
            <a:off x="352395" y="1495697"/>
            <a:ext cx="10551589" cy="4538134"/>
            <a:chOff x="2220684" y="1469571"/>
            <a:chExt cx="9201527" cy="4538134"/>
          </a:xfrm>
        </p:grpSpPr>
        <p:graphicFrame>
          <p:nvGraphicFramePr>
            <p:cNvPr id="5" name="Chart 4">
              <a:extLst>
                <a:ext uri="{FF2B5EF4-FFF2-40B4-BE49-F238E27FC236}">
                  <a16:creationId xmlns:a16="http://schemas.microsoft.com/office/drawing/2014/main" id="{44EB5267-A08C-EE45-8C3D-DED873740AFA}"/>
                </a:ext>
              </a:extLst>
            </p:cNvPr>
            <p:cNvGraphicFramePr/>
            <p:nvPr>
              <p:extLst>
                <p:ext uri="{D42A27DB-BD31-4B8C-83A1-F6EECF244321}">
                  <p14:modId xmlns:p14="http://schemas.microsoft.com/office/powerpoint/2010/main" val="1899280277"/>
                </p:ext>
              </p:extLst>
            </p:nvPr>
          </p:nvGraphicFramePr>
          <p:xfrm>
            <a:off x="2220684" y="1469571"/>
            <a:ext cx="9201527" cy="4538134"/>
          </p:xfrm>
          <a:graphic>
            <a:graphicData uri="http://schemas.openxmlformats.org/drawingml/2006/chart">
              <c:chart xmlns:c="http://schemas.openxmlformats.org/drawingml/2006/chart" xmlns:r="http://schemas.openxmlformats.org/officeDocument/2006/relationships" r:id="rId3"/>
            </a:graphicData>
          </a:graphic>
        </p:graphicFrame>
        <p:sp>
          <p:nvSpPr>
            <p:cNvPr id="45" name="Text Box 4">
              <a:extLst>
                <a:ext uri="{FF2B5EF4-FFF2-40B4-BE49-F238E27FC236}">
                  <a16:creationId xmlns:a16="http://schemas.microsoft.com/office/drawing/2014/main" id="{59223B0B-7298-EA48-97C5-63C30ACEFE76}"/>
                </a:ext>
              </a:extLst>
            </p:cNvPr>
            <p:cNvSpPr txBox="1">
              <a:spLocks noChangeArrowheads="1"/>
            </p:cNvSpPr>
            <p:nvPr/>
          </p:nvSpPr>
          <p:spPr bwMode="auto">
            <a:xfrm>
              <a:off x="7465040" y="1543347"/>
              <a:ext cx="2679229"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22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Total minority population: 29.9%</a:t>
              </a:r>
            </a:p>
          </p:txBody>
        </p:sp>
      </p:grpSp>
      <p:sp>
        <p:nvSpPr>
          <p:cNvPr id="3" name="Text Box 4">
            <a:extLst>
              <a:ext uri="{FF2B5EF4-FFF2-40B4-BE49-F238E27FC236}">
                <a16:creationId xmlns:a16="http://schemas.microsoft.com/office/drawing/2014/main" id="{CEBA2314-28E5-DE77-2D40-60E1A370B820}"/>
              </a:ext>
            </a:extLst>
          </p:cNvPr>
          <p:cNvSpPr txBox="1">
            <a:spLocks noChangeArrowheads="1"/>
          </p:cNvSpPr>
          <p:nvPr/>
        </p:nvSpPr>
        <p:spPr bwMode="auto">
          <a:xfrm>
            <a:off x="888422" y="6107607"/>
            <a:ext cx="1148721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fontAlgn="base">
              <a:spcBef>
                <a:spcPct val="50000"/>
              </a:spcBef>
              <a:spcAft>
                <a:spcPct val="0"/>
              </a:spcAft>
              <a:buClrTx/>
              <a:defRPr/>
            </a:pPr>
            <a:r>
              <a:rPr lang="en-US" altLang="en-US" sz="1400" b="1" kern="1200" dirty="0">
                <a:solidFill>
                  <a:prstClr val="black"/>
                </a:solidFill>
                <a:latin typeface="Calibri" panose="020F0502020204030204" pitchFamily="34" charset="0"/>
                <a:cs typeface="Calibri" panose="020F0502020204030204" pitchFamily="34" charset="0"/>
              </a:rPr>
              <a:t>Note</a:t>
            </a:r>
            <a:r>
              <a:rPr kumimoji="0" lang="en-US" altLang="en-US" sz="1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Data from the 2021 American Community Survey, United States Census Bureau. Chart numbers may not add to 100 percent due to rounding.</a:t>
            </a:r>
            <a:endParaRPr kumimoji="0" lang="en-US" altLang="en-US" sz="1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350277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DB868-317E-45CA-A82E-9F11FE2E3913}"/>
              </a:ext>
            </a:extLst>
          </p:cNvPr>
          <p:cNvSpPr>
            <a:spLocks noGrp="1"/>
          </p:cNvSpPr>
          <p:nvPr>
            <p:ph type="title"/>
          </p:nvPr>
        </p:nvSpPr>
        <p:spPr/>
        <p:txBody>
          <a:bodyPr/>
          <a:lstStyle/>
          <a:p>
            <a:r>
              <a:rPr lang="en-US" sz="3000" dirty="0">
                <a:solidFill>
                  <a:srgbClr val="43B02A"/>
                </a:solidFill>
              </a:rPr>
              <a:t>Barrier 2: </a:t>
            </a:r>
            <a:r>
              <a:rPr lang="en-US" sz="3000" dirty="0"/>
              <a:t>Cultural beliefs</a:t>
            </a:r>
          </a:p>
        </p:txBody>
      </p:sp>
      <p:sp>
        <p:nvSpPr>
          <p:cNvPr id="3" name="Content Placeholder 2">
            <a:extLst>
              <a:ext uri="{FF2B5EF4-FFF2-40B4-BE49-F238E27FC236}">
                <a16:creationId xmlns:a16="http://schemas.microsoft.com/office/drawing/2014/main" id="{81360145-5039-499A-A468-844A8E6E9D31}"/>
              </a:ext>
            </a:extLst>
          </p:cNvPr>
          <p:cNvSpPr>
            <a:spLocks noGrp="1"/>
          </p:cNvSpPr>
          <p:nvPr>
            <p:ph type="body" idx="1"/>
          </p:nvPr>
        </p:nvSpPr>
        <p:spPr/>
        <p:txBody>
          <a:bodyPr/>
          <a:lstStyle/>
          <a:p>
            <a:r>
              <a:rPr lang="en-US" b="1" dirty="0"/>
              <a:t>Examples of cultural beliefs:</a:t>
            </a:r>
            <a:r>
              <a:rPr lang="en-US" dirty="0"/>
              <a:t> </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In some cultures, people believe that talking about a possible poor health outcome will cause that outcome to occur. </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Among some Asian individuals, there is the belief that illness in the body needs to be drawn out, which may be achieved by vigorously rubbing the body with a coin or other metal object.</a:t>
            </a:r>
            <a:endParaRPr lang="en-US" b="1" dirty="0">
              <a:latin typeface="Calibri" panose="020F0502020204030204" pitchFamily="34" charset="0"/>
              <a:cs typeface="Calibri" panose="020F0502020204030204" pitchFamily="34" charset="0"/>
            </a:endParaRPr>
          </a:p>
          <a:p>
            <a:endParaRPr lang="en-US" b="1" dirty="0"/>
          </a:p>
          <a:p>
            <a:endParaRPr lang="en-US" b="1" dirty="0"/>
          </a:p>
          <a:p>
            <a:endParaRPr lang="en-US" dirty="0"/>
          </a:p>
        </p:txBody>
      </p:sp>
    </p:spTree>
    <p:extLst>
      <p:ext uri="{BB962C8B-B14F-4D97-AF65-F5344CB8AC3E}">
        <p14:creationId xmlns:p14="http://schemas.microsoft.com/office/powerpoint/2010/main" val="4788040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DB868-317E-45CA-A82E-9F11FE2E3913}"/>
              </a:ext>
            </a:extLst>
          </p:cNvPr>
          <p:cNvSpPr>
            <a:spLocks noGrp="1"/>
          </p:cNvSpPr>
          <p:nvPr>
            <p:ph type="title"/>
          </p:nvPr>
        </p:nvSpPr>
        <p:spPr/>
        <p:txBody>
          <a:bodyPr/>
          <a:lstStyle/>
          <a:p>
            <a:r>
              <a:rPr lang="en-US" sz="3000" dirty="0">
                <a:solidFill>
                  <a:srgbClr val="43B02A"/>
                </a:solidFill>
              </a:rPr>
              <a:t>Barrier 3: </a:t>
            </a:r>
            <a:r>
              <a:rPr lang="en-US" sz="3000" dirty="0"/>
              <a:t>Religious beliefs</a:t>
            </a:r>
          </a:p>
        </p:txBody>
      </p:sp>
      <p:sp>
        <p:nvSpPr>
          <p:cNvPr id="3" name="Content Placeholder 2">
            <a:extLst>
              <a:ext uri="{FF2B5EF4-FFF2-40B4-BE49-F238E27FC236}">
                <a16:creationId xmlns:a16="http://schemas.microsoft.com/office/drawing/2014/main" id="{81360145-5039-499A-A468-844A8E6E9D31}"/>
              </a:ext>
            </a:extLst>
          </p:cNvPr>
          <p:cNvSpPr>
            <a:spLocks noGrp="1"/>
          </p:cNvSpPr>
          <p:nvPr>
            <p:ph type="body" idx="1"/>
          </p:nvPr>
        </p:nvSpPr>
        <p:spPr/>
        <p:txBody>
          <a:bodyPr/>
          <a:lstStyle/>
          <a:p>
            <a:r>
              <a:rPr lang="en-US" b="1" dirty="0"/>
              <a:t>Examples of religious faith and spiritual beliefs:</a:t>
            </a:r>
            <a:r>
              <a:rPr lang="en-US" dirty="0"/>
              <a:t> </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Among many individuals from Central America, the Mediterranean, parts of Asia, the Middle East and parts of Africa, there is the belief that illness is caused by an evil eye or curse, usually issued by someone who is envious of the cursed individual.</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Among some American Muslims, there is the belief that God controls illness and healing, and that healing is achieved through religious activity (e.g., prayer, religious rituals) in addition to the use of technology, medicine, social services, etc.</a:t>
            </a:r>
            <a:endParaRPr lang="en-US" b="1" dirty="0">
              <a:latin typeface="Calibri" panose="020F0502020204030204" pitchFamily="34" charset="0"/>
              <a:cs typeface="Calibri" panose="020F0502020204030204" pitchFamily="34" charset="0"/>
            </a:endParaRPr>
          </a:p>
          <a:p>
            <a:endParaRPr lang="en-US" b="1" dirty="0"/>
          </a:p>
          <a:p>
            <a:endParaRPr lang="en-US" dirty="0"/>
          </a:p>
        </p:txBody>
      </p:sp>
    </p:spTree>
    <p:extLst>
      <p:ext uri="{BB962C8B-B14F-4D97-AF65-F5344CB8AC3E}">
        <p14:creationId xmlns:p14="http://schemas.microsoft.com/office/powerpoint/2010/main" val="20191333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A1C2A-5DA0-4FF6-8016-AEB619562440}"/>
              </a:ext>
            </a:extLst>
          </p:cNvPr>
          <p:cNvSpPr>
            <a:spLocks noGrp="1"/>
          </p:cNvSpPr>
          <p:nvPr>
            <p:ph type="title"/>
          </p:nvPr>
        </p:nvSpPr>
        <p:spPr/>
        <p:txBody>
          <a:bodyPr/>
          <a:lstStyle/>
          <a:p>
            <a:r>
              <a:rPr lang="en-US" sz="3000" dirty="0">
                <a:solidFill>
                  <a:srgbClr val="43B02A"/>
                </a:solidFill>
              </a:rPr>
              <a:t>Barrier 4: </a:t>
            </a:r>
            <a:r>
              <a:rPr lang="en-US" sz="3000" dirty="0"/>
              <a:t>Limited English proficiency</a:t>
            </a:r>
          </a:p>
        </p:txBody>
      </p:sp>
      <p:grpSp>
        <p:nvGrpSpPr>
          <p:cNvPr id="4" name="Group 3">
            <a:extLst>
              <a:ext uri="{FF2B5EF4-FFF2-40B4-BE49-F238E27FC236}">
                <a16:creationId xmlns:a16="http://schemas.microsoft.com/office/drawing/2014/main" id="{26B63C04-B705-2340-A503-C1BDD6534E97}"/>
              </a:ext>
            </a:extLst>
          </p:cNvPr>
          <p:cNvGrpSpPr/>
          <p:nvPr/>
        </p:nvGrpSpPr>
        <p:grpSpPr>
          <a:xfrm>
            <a:off x="736600" y="1495697"/>
            <a:ext cx="10718800" cy="4538134"/>
            <a:chOff x="1473200" y="1495697"/>
            <a:chExt cx="10718800" cy="4538134"/>
          </a:xfrm>
        </p:grpSpPr>
        <p:graphicFrame>
          <p:nvGraphicFramePr>
            <p:cNvPr id="21" name="Chart 20">
              <a:extLst>
                <a:ext uri="{FF2B5EF4-FFF2-40B4-BE49-F238E27FC236}">
                  <a16:creationId xmlns:a16="http://schemas.microsoft.com/office/drawing/2014/main" id="{A7BCEA2B-2B1D-1E40-9476-57A382D0C7E3}"/>
                </a:ext>
              </a:extLst>
            </p:cNvPr>
            <p:cNvGraphicFramePr/>
            <p:nvPr>
              <p:extLst>
                <p:ext uri="{D42A27DB-BD31-4B8C-83A1-F6EECF244321}">
                  <p14:modId xmlns:p14="http://schemas.microsoft.com/office/powerpoint/2010/main" val="2300009930"/>
                </p:ext>
              </p:extLst>
            </p:nvPr>
          </p:nvGraphicFramePr>
          <p:xfrm>
            <a:off x="1473200" y="1495697"/>
            <a:ext cx="8694058" cy="4538134"/>
          </p:xfrm>
          <a:graphic>
            <a:graphicData uri="http://schemas.openxmlformats.org/drawingml/2006/chart">
              <c:chart xmlns:c="http://schemas.openxmlformats.org/drawingml/2006/chart" xmlns:r="http://schemas.openxmlformats.org/officeDocument/2006/relationships" r:id="rId2"/>
            </a:graphicData>
          </a:graphic>
        </p:graphicFrame>
        <p:sp>
          <p:nvSpPr>
            <p:cNvPr id="12" name="Rectangle 11">
              <a:extLst>
                <a:ext uri="{FF2B5EF4-FFF2-40B4-BE49-F238E27FC236}">
                  <a16:creationId xmlns:a16="http://schemas.microsoft.com/office/drawing/2014/main" id="{A2254F45-66D9-BC43-AC8F-13ABCEC82B12}"/>
                </a:ext>
              </a:extLst>
            </p:cNvPr>
            <p:cNvSpPr/>
            <p:nvPr/>
          </p:nvSpPr>
          <p:spPr>
            <a:xfrm>
              <a:off x="8425240" y="2460812"/>
              <a:ext cx="3766760" cy="2973337"/>
            </a:xfrm>
            <a:prstGeom prst="rect">
              <a:avLst/>
            </a:prstGeom>
            <a:ln>
              <a:solidFill>
                <a:schemeClr val="bg2"/>
              </a:solidFill>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b="1" dirty="0"/>
                <a:t>37.6 percent </a:t>
              </a:r>
              <a:r>
                <a:rPr lang="en-US" dirty="0"/>
                <a:t>of the population that speaks languages other than English at home also reports that they do not speak English “very well.” Thus, </a:t>
              </a:r>
              <a:r>
                <a:rPr lang="en-US" b="1" dirty="0"/>
                <a:t>4.4 percent </a:t>
              </a:r>
              <a:r>
                <a:rPr lang="en-US" dirty="0"/>
                <a:t>of the total population </a:t>
              </a:r>
              <a:br>
                <a:rPr lang="en-US" dirty="0"/>
              </a:br>
              <a:r>
                <a:rPr lang="en-US" dirty="0"/>
                <a:t>is Limited English Proficient (LEP).</a:t>
              </a:r>
            </a:p>
            <a:p>
              <a:r>
                <a:rPr lang="en-US" sz="1000" dirty="0"/>
                <a:t> </a:t>
              </a:r>
            </a:p>
            <a:p>
              <a:r>
                <a:rPr lang="en-US" dirty="0"/>
                <a:t>LEP refers to any person five years </a:t>
              </a:r>
              <a:br>
                <a:rPr lang="en-US" dirty="0"/>
              </a:br>
              <a:r>
                <a:rPr lang="en-US" dirty="0"/>
                <a:t>or older who reports speaking English “less than very well.”</a:t>
              </a:r>
            </a:p>
          </p:txBody>
        </p:sp>
        <p:sp>
          <p:nvSpPr>
            <p:cNvPr id="3" name="Rectangle 2">
              <a:extLst>
                <a:ext uri="{FF2B5EF4-FFF2-40B4-BE49-F238E27FC236}">
                  <a16:creationId xmlns:a16="http://schemas.microsoft.com/office/drawing/2014/main" id="{1DBEC0D3-E1C1-9549-8345-50B838B62635}"/>
                </a:ext>
              </a:extLst>
            </p:cNvPr>
            <p:cNvSpPr/>
            <p:nvPr/>
          </p:nvSpPr>
          <p:spPr>
            <a:xfrm>
              <a:off x="7287768" y="2460812"/>
              <a:ext cx="1137472" cy="2973337"/>
            </a:xfrm>
            <a:prstGeom prst="rect">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15A1EAE-6621-C541-BEC1-8E446EAC603C}"/>
                </a:ext>
              </a:extLst>
            </p:cNvPr>
            <p:cNvSpPr/>
            <p:nvPr/>
          </p:nvSpPr>
          <p:spPr>
            <a:xfrm>
              <a:off x="7287768" y="5154168"/>
              <a:ext cx="1137472" cy="279981"/>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extBox 4">
            <a:extLst>
              <a:ext uri="{FF2B5EF4-FFF2-40B4-BE49-F238E27FC236}">
                <a16:creationId xmlns:a16="http://schemas.microsoft.com/office/drawing/2014/main" id="{379BFDBB-98C1-214C-B3A6-B3EAB8A83C81}"/>
              </a:ext>
            </a:extLst>
          </p:cNvPr>
          <p:cNvSpPr txBox="1"/>
          <p:nvPr/>
        </p:nvSpPr>
        <p:spPr>
          <a:xfrm>
            <a:off x="6551168" y="1521640"/>
            <a:ext cx="4904232" cy="769441"/>
          </a:xfrm>
          <a:prstGeom prst="rect">
            <a:avLst/>
          </a:prstGeom>
          <a:noFill/>
        </p:spPr>
        <p:txBody>
          <a:bodyPr wrap="square" rtlCol="0">
            <a:spAutoFit/>
          </a:bodyPr>
          <a:lstStyle/>
          <a:p>
            <a:pPr algn="ctr"/>
            <a:r>
              <a:rPr lang="en-US" sz="2200" b="1" dirty="0">
                <a:latin typeface="Calibri" panose="020F0502020204030204" pitchFamily="34" charset="0"/>
                <a:cs typeface="Calibri" panose="020F0502020204030204" pitchFamily="34" charset="0"/>
              </a:rPr>
              <a:t>Percent of North Carolina population speaking English less than “very well”</a:t>
            </a:r>
          </a:p>
        </p:txBody>
      </p:sp>
      <p:sp>
        <p:nvSpPr>
          <p:cNvPr id="10" name="TextBox 9">
            <a:extLst>
              <a:ext uri="{FF2B5EF4-FFF2-40B4-BE49-F238E27FC236}">
                <a16:creationId xmlns:a16="http://schemas.microsoft.com/office/drawing/2014/main" id="{5656B077-BB3E-BB4E-9CAE-5E5A9C09F09A}"/>
              </a:ext>
            </a:extLst>
          </p:cNvPr>
          <p:cNvSpPr txBox="1"/>
          <p:nvPr/>
        </p:nvSpPr>
        <p:spPr>
          <a:xfrm>
            <a:off x="6551168" y="4384727"/>
            <a:ext cx="1137472" cy="769441"/>
          </a:xfrm>
          <a:prstGeom prst="rect">
            <a:avLst/>
          </a:prstGeom>
          <a:noFill/>
        </p:spPr>
        <p:txBody>
          <a:bodyPr wrap="square" rtlCol="0">
            <a:spAutoFit/>
          </a:bodyPr>
          <a:lstStyle/>
          <a:p>
            <a:pPr algn="ctr"/>
            <a:r>
              <a:rPr lang="en-US" sz="2200" b="1" dirty="0">
                <a:latin typeface="Calibri" panose="020F0502020204030204" pitchFamily="34" charset="0"/>
                <a:cs typeface="Calibri" panose="020F0502020204030204" pitchFamily="34" charset="0"/>
              </a:rPr>
              <a:t>LEP</a:t>
            </a:r>
          </a:p>
          <a:p>
            <a:pPr algn="ctr"/>
            <a:r>
              <a:rPr lang="en-US" sz="2200" b="1" dirty="0">
                <a:latin typeface="Calibri" panose="020F0502020204030204" pitchFamily="34" charset="0"/>
                <a:cs typeface="Calibri" panose="020F0502020204030204" pitchFamily="34" charset="0"/>
              </a:rPr>
              <a:t>4.4%</a:t>
            </a:r>
          </a:p>
        </p:txBody>
      </p:sp>
      <p:sp>
        <p:nvSpPr>
          <p:cNvPr id="6" name="Text Box 4">
            <a:extLst>
              <a:ext uri="{FF2B5EF4-FFF2-40B4-BE49-F238E27FC236}">
                <a16:creationId xmlns:a16="http://schemas.microsoft.com/office/drawing/2014/main" id="{272B22E2-F2F4-F3FB-BE7A-94CFEBDFB6F7}"/>
              </a:ext>
            </a:extLst>
          </p:cNvPr>
          <p:cNvSpPr txBox="1">
            <a:spLocks noChangeArrowheads="1"/>
          </p:cNvSpPr>
          <p:nvPr/>
        </p:nvSpPr>
        <p:spPr bwMode="auto">
          <a:xfrm>
            <a:off x="888422" y="6107607"/>
            <a:ext cx="1148721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fontAlgn="base">
              <a:spcBef>
                <a:spcPct val="50000"/>
              </a:spcBef>
              <a:spcAft>
                <a:spcPct val="0"/>
              </a:spcAft>
              <a:buClrTx/>
              <a:defRPr/>
            </a:pPr>
            <a:r>
              <a:rPr lang="en-US" altLang="en-US" sz="1400" b="1" kern="1200" dirty="0">
                <a:solidFill>
                  <a:prstClr val="black"/>
                </a:solidFill>
                <a:latin typeface="Calibri" panose="020F0502020204030204" pitchFamily="34" charset="0"/>
                <a:cs typeface="Calibri" panose="020F0502020204030204" pitchFamily="34" charset="0"/>
              </a:rPr>
              <a:t>Note</a:t>
            </a:r>
            <a:r>
              <a:rPr kumimoji="0" lang="en-US" altLang="en-US" sz="1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Data from the 2021 American Community Survey, United States Census Bureau. Chart numbers may not add to 100 percent due to rounding.</a:t>
            </a:r>
            <a:endParaRPr kumimoji="0" lang="en-US" altLang="en-US" sz="14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130691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A2C6197-3754-2149-A33A-7B51312DEF26}"/>
              </a:ext>
            </a:extLst>
          </p:cNvPr>
          <p:cNvSpPr>
            <a:spLocks noGrp="1"/>
          </p:cNvSpPr>
          <p:nvPr>
            <p:ph type="sldNum" idx="12"/>
          </p:nvPr>
        </p:nvSpPr>
        <p:spPr/>
        <p:txBody>
          <a:bodyPr/>
          <a:lstStyle/>
          <a:p>
            <a:fld id="{00000000-1234-1234-1234-123412341234}" type="slidenum">
              <a:rPr lang="en" smtClean="0"/>
              <a:pPr/>
              <a:t>37</a:t>
            </a:fld>
            <a:endParaRPr lang="en" dirty="0"/>
          </a:p>
        </p:txBody>
      </p:sp>
      <p:sp>
        <p:nvSpPr>
          <p:cNvPr id="4" name="Google Shape;134;p17">
            <a:extLst>
              <a:ext uri="{FF2B5EF4-FFF2-40B4-BE49-F238E27FC236}">
                <a16:creationId xmlns:a16="http://schemas.microsoft.com/office/drawing/2014/main" id="{645B4FFA-1AA2-FA47-B5C8-E9CE7DBA069E}"/>
              </a:ext>
            </a:extLst>
          </p:cNvPr>
          <p:cNvSpPr txBox="1">
            <a:spLocks noGrp="1"/>
          </p:cNvSpPr>
          <p:nvPr>
            <p:ph type="body" idx="1"/>
          </p:nvPr>
        </p:nvSpPr>
        <p:spPr>
          <a:xfrm>
            <a:off x="2090585" y="975600"/>
            <a:ext cx="8010830" cy="4879290"/>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health literacy?</a:t>
            </a:r>
          </a:p>
          <a:p>
            <a:pPr marL="0" indent="0">
              <a:buNone/>
            </a:pPr>
            <a:r>
              <a:rPr lang="en-US" sz="2800" b="1" dirty="0"/>
              <a:t>Health literacy </a:t>
            </a:r>
            <a:r>
              <a:rPr lang="en-US" sz="2800" dirty="0"/>
              <a:t>is defined as the degree to which individuals have the capacity to obtain, process and understand basic health information and services needed to make appropriate health decisions. </a:t>
            </a:r>
          </a:p>
        </p:txBody>
      </p:sp>
    </p:spTree>
    <p:extLst>
      <p:ext uri="{BB962C8B-B14F-4D97-AF65-F5344CB8AC3E}">
        <p14:creationId xmlns:p14="http://schemas.microsoft.com/office/powerpoint/2010/main" val="14834092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DD32E-E506-4743-9AAD-3AA51EF535E4}"/>
              </a:ext>
            </a:extLst>
          </p:cNvPr>
          <p:cNvSpPr>
            <a:spLocks noGrp="1"/>
          </p:cNvSpPr>
          <p:nvPr>
            <p:ph type="title"/>
          </p:nvPr>
        </p:nvSpPr>
        <p:spPr/>
        <p:txBody>
          <a:bodyPr/>
          <a:lstStyle/>
          <a:p>
            <a:r>
              <a:rPr lang="en-US" sz="3000" dirty="0">
                <a:solidFill>
                  <a:srgbClr val="43B02A"/>
                </a:solidFill>
              </a:rPr>
              <a:t>Barrier 5: </a:t>
            </a:r>
            <a:r>
              <a:rPr lang="en-US" sz="3000" dirty="0"/>
              <a:t>Low health literacy</a:t>
            </a:r>
          </a:p>
        </p:txBody>
      </p:sp>
      <p:sp>
        <p:nvSpPr>
          <p:cNvPr id="4" name="Text Placeholder 3">
            <a:extLst>
              <a:ext uri="{FF2B5EF4-FFF2-40B4-BE49-F238E27FC236}">
                <a16:creationId xmlns:a16="http://schemas.microsoft.com/office/drawing/2014/main" id="{F7546F84-85D3-9C4E-A5D7-B7C0CA9749A5}"/>
              </a:ext>
            </a:extLst>
          </p:cNvPr>
          <p:cNvSpPr>
            <a:spLocks noGrp="1"/>
          </p:cNvSpPr>
          <p:nvPr>
            <p:ph type="body" idx="1"/>
          </p:nvPr>
        </p:nvSpPr>
        <p:spPr/>
        <p:txBody>
          <a:bodyPr/>
          <a:lstStyle/>
          <a:p>
            <a:r>
              <a:rPr lang="en-US" dirty="0"/>
              <a:t>Without adequate health literacy, a patient may have trouble with the following tasks:</a:t>
            </a:r>
          </a:p>
        </p:txBody>
      </p:sp>
      <p:grpSp>
        <p:nvGrpSpPr>
          <p:cNvPr id="3" name="Group 2">
            <a:extLst>
              <a:ext uri="{FF2B5EF4-FFF2-40B4-BE49-F238E27FC236}">
                <a16:creationId xmlns:a16="http://schemas.microsoft.com/office/drawing/2014/main" id="{A6EAEA34-2E81-AE92-5783-3D4D3B0508E8}"/>
              </a:ext>
            </a:extLst>
          </p:cNvPr>
          <p:cNvGrpSpPr/>
          <p:nvPr/>
        </p:nvGrpSpPr>
        <p:grpSpPr>
          <a:xfrm>
            <a:off x="318052" y="3362897"/>
            <a:ext cx="11555895" cy="1859383"/>
            <a:chOff x="318052" y="3362897"/>
            <a:chExt cx="11555895" cy="1859383"/>
          </a:xfrm>
        </p:grpSpPr>
        <p:sp>
          <p:nvSpPr>
            <p:cNvPr id="5" name="Google Shape;254;p30">
              <a:extLst>
                <a:ext uri="{FF2B5EF4-FFF2-40B4-BE49-F238E27FC236}">
                  <a16:creationId xmlns:a16="http://schemas.microsoft.com/office/drawing/2014/main" id="{C4F07F62-6CBB-967B-DA28-03E0CC1C471C}"/>
                </a:ext>
              </a:extLst>
            </p:cNvPr>
            <p:cNvSpPr txBox="1">
              <a:spLocks/>
            </p:cNvSpPr>
            <p:nvPr/>
          </p:nvSpPr>
          <p:spPr>
            <a:xfrm>
              <a:off x="318052" y="3362897"/>
              <a:ext cx="2762116" cy="1859382"/>
            </a:xfrm>
            <a:prstGeom prst="rect">
              <a:avLst/>
            </a:prstGeom>
            <a:solidFill>
              <a:srgbClr val="43B02A"/>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400" dirty="0">
                  <a:solidFill>
                    <a:schemeClr val="bg1"/>
                  </a:solidFill>
                </a:rPr>
                <a:t>Scheduling an appointment</a:t>
              </a:r>
            </a:p>
          </p:txBody>
        </p:sp>
        <p:sp>
          <p:nvSpPr>
            <p:cNvPr id="6" name="Google Shape;255;p30">
              <a:extLst>
                <a:ext uri="{FF2B5EF4-FFF2-40B4-BE49-F238E27FC236}">
                  <a16:creationId xmlns:a16="http://schemas.microsoft.com/office/drawing/2014/main" id="{63A51705-8E93-770F-68A0-8DF07DD6635B}"/>
                </a:ext>
              </a:extLst>
            </p:cNvPr>
            <p:cNvSpPr txBox="1">
              <a:spLocks/>
            </p:cNvSpPr>
            <p:nvPr/>
          </p:nvSpPr>
          <p:spPr>
            <a:xfrm>
              <a:off x="3249312" y="3362897"/>
              <a:ext cx="2762116" cy="1859382"/>
            </a:xfrm>
            <a:prstGeom prst="rect">
              <a:avLst/>
            </a:prstGeom>
            <a:solidFill>
              <a:schemeClr val="tx1"/>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400" dirty="0">
                  <a:solidFill>
                    <a:schemeClr val="bg1"/>
                  </a:solidFill>
                </a:rPr>
                <a:t>Understanding written information and forms</a:t>
              </a:r>
            </a:p>
          </p:txBody>
        </p:sp>
        <p:sp>
          <p:nvSpPr>
            <p:cNvPr id="7" name="Google Shape;256;p30">
              <a:extLst>
                <a:ext uri="{FF2B5EF4-FFF2-40B4-BE49-F238E27FC236}">
                  <a16:creationId xmlns:a16="http://schemas.microsoft.com/office/drawing/2014/main" id="{0764AB6B-F2BE-E3F0-7B1A-447F663123A5}"/>
                </a:ext>
              </a:extLst>
            </p:cNvPr>
            <p:cNvSpPr txBox="1">
              <a:spLocks/>
            </p:cNvSpPr>
            <p:nvPr/>
          </p:nvSpPr>
          <p:spPr>
            <a:xfrm>
              <a:off x="6180572" y="3362897"/>
              <a:ext cx="2762116" cy="1859382"/>
            </a:xfrm>
            <a:prstGeom prst="rect">
              <a:avLst/>
            </a:prstGeom>
            <a:solidFill>
              <a:schemeClr val="tx1">
                <a:lumMod val="75000"/>
                <a:lumOff val="25000"/>
              </a:schemeClr>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400" dirty="0">
                  <a:solidFill>
                    <a:schemeClr val="bg1"/>
                  </a:solidFill>
                </a:rPr>
                <a:t>Understanding follow-up care </a:t>
              </a:r>
              <a:br>
                <a:rPr lang="en-US" sz="2400" dirty="0">
                  <a:solidFill>
                    <a:schemeClr val="bg1"/>
                  </a:solidFill>
                </a:rPr>
              </a:br>
              <a:r>
                <a:rPr lang="en-US" sz="2400" dirty="0">
                  <a:solidFill>
                    <a:schemeClr val="bg1"/>
                  </a:solidFill>
                </a:rPr>
                <a:t>and instructions</a:t>
              </a:r>
            </a:p>
          </p:txBody>
        </p:sp>
        <p:sp>
          <p:nvSpPr>
            <p:cNvPr id="12" name="Google Shape;256;p30">
              <a:extLst>
                <a:ext uri="{FF2B5EF4-FFF2-40B4-BE49-F238E27FC236}">
                  <a16:creationId xmlns:a16="http://schemas.microsoft.com/office/drawing/2014/main" id="{4DCB5C55-2386-DE2A-28F7-D8DC4AF66E6F}"/>
                </a:ext>
              </a:extLst>
            </p:cNvPr>
            <p:cNvSpPr txBox="1">
              <a:spLocks/>
            </p:cNvSpPr>
            <p:nvPr/>
          </p:nvSpPr>
          <p:spPr>
            <a:xfrm>
              <a:off x="9111831" y="3362898"/>
              <a:ext cx="2762116" cy="1859382"/>
            </a:xfrm>
            <a:prstGeom prst="rect">
              <a:avLst/>
            </a:prstGeom>
            <a:solidFill>
              <a:schemeClr val="bg1">
                <a:lumMod val="50000"/>
              </a:schemeClr>
            </a:solid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L="609585" marR="0" lvl="0" indent="-474121" algn="l" rtl="0">
                <a:lnSpc>
                  <a:spcPct val="100000"/>
                </a:lnSpc>
                <a:spcBef>
                  <a:spcPts val="800"/>
                </a:spcBef>
                <a:spcAft>
                  <a:spcPts val="0"/>
                </a:spcAft>
                <a:buClr>
                  <a:srgbClr val="43B02A"/>
                </a:buClr>
                <a:buSzPts val="2000"/>
                <a:buFont typeface="Roboto"/>
                <a:buChar char="▸"/>
                <a:defRPr sz="26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2pPr>
              <a:lvl3pPr marL="1828754" marR="0" lvl="2"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3pPr>
              <a:lvl4pPr marL="2438339" marR="0" lvl="3"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4pPr>
              <a:lvl5pPr marL="3047924" marR="0" lvl="4"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5pPr>
              <a:lvl6pPr marL="3657509" marR="0" lvl="5"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6pPr>
              <a:lvl7pPr marL="4267093" marR="0" lvl="6"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7pPr>
              <a:lvl8pPr marL="4876678" marR="0" lvl="7"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8pPr>
              <a:lvl9pPr marL="5486263" marR="0" lvl="8" indent="-474121" algn="l" rtl="0">
                <a:lnSpc>
                  <a:spcPct val="100000"/>
                </a:lnSpc>
                <a:spcBef>
                  <a:spcPts val="0"/>
                </a:spcBef>
                <a:spcAft>
                  <a:spcPts val="0"/>
                </a:spcAft>
                <a:buClr>
                  <a:srgbClr val="FF8700"/>
                </a:buClr>
                <a:buSzPts val="2000"/>
                <a:buFont typeface="Roboto"/>
                <a:buChar char="▹"/>
                <a:defRPr sz="2667" b="0" i="0" u="none" strike="noStrike" cap="none">
                  <a:solidFill>
                    <a:srgbClr val="222222"/>
                  </a:solidFill>
                  <a:latin typeface="Roboto"/>
                  <a:ea typeface="Roboto"/>
                  <a:cs typeface="Roboto"/>
                  <a:sym typeface="Roboto"/>
                </a:defRPr>
              </a:lvl9pPr>
            </a:lstStyle>
            <a:p>
              <a:pPr marL="0" indent="0" algn="ctr">
                <a:spcBef>
                  <a:spcPts val="0"/>
                </a:spcBef>
                <a:buFont typeface="Roboto"/>
                <a:buNone/>
              </a:pPr>
              <a:r>
                <a:rPr lang="en-US" sz="2400" dirty="0">
                  <a:solidFill>
                    <a:schemeClr val="bg1"/>
                  </a:solidFill>
                </a:rPr>
                <a:t>Considering the risks and benefits of a dental procedure</a:t>
              </a:r>
            </a:p>
          </p:txBody>
        </p:sp>
      </p:grpSp>
    </p:spTree>
    <p:extLst>
      <p:ext uri="{BB962C8B-B14F-4D97-AF65-F5344CB8AC3E}">
        <p14:creationId xmlns:p14="http://schemas.microsoft.com/office/powerpoint/2010/main" val="23132157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A2C6197-3754-2149-A33A-7B51312DEF26}"/>
              </a:ext>
            </a:extLst>
          </p:cNvPr>
          <p:cNvSpPr>
            <a:spLocks noGrp="1"/>
          </p:cNvSpPr>
          <p:nvPr>
            <p:ph type="sldNum" idx="12"/>
          </p:nvPr>
        </p:nvSpPr>
        <p:spPr/>
        <p:txBody>
          <a:bodyPr/>
          <a:lstStyle/>
          <a:p>
            <a:fld id="{00000000-1234-1234-1234-123412341234}" type="slidenum">
              <a:rPr lang="en" smtClean="0"/>
              <a:pPr/>
              <a:t>39</a:t>
            </a:fld>
            <a:endParaRPr lang="en" dirty="0"/>
          </a:p>
        </p:txBody>
      </p:sp>
      <p:sp>
        <p:nvSpPr>
          <p:cNvPr id="4" name="Google Shape;134;p17">
            <a:extLst>
              <a:ext uri="{FF2B5EF4-FFF2-40B4-BE49-F238E27FC236}">
                <a16:creationId xmlns:a16="http://schemas.microsoft.com/office/drawing/2014/main" id="{645B4FFA-1AA2-FA47-B5C8-E9CE7DBA069E}"/>
              </a:ext>
            </a:extLst>
          </p:cNvPr>
          <p:cNvSpPr txBox="1">
            <a:spLocks noGrp="1"/>
          </p:cNvSpPr>
          <p:nvPr>
            <p:ph type="body" idx="1"/>
          </p:nvPr>
        </p:nvSpPr>
        <p:spPr>
          <a:xfrm>
            <a:off x="1670199" y="975600"/>
            <a:ext cx="9029448" cy="4879290"/>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linguistic competency?</a:t>
            </a:r>
          </a:p>
          <a:p>
            <a:pPr marL="0" indent="0">
              <a:buNone/>
            </a:pPr>
            <a:r>
              <a:rPr lang="en-US" sz="2800" b="1" dirty="0"/>
              <a:t>Linguistic competency </a:t>
            </a:r>
            <a:r>
              <a:rPr lang="en-US" sz="2800" dirty="0"/>
              <a:t>is the ability to communicate effectively with patients at every point of contact. Effective communication includes providing information, whether verbal, nonverbal or written, in a way that individuals </a:t>
            </a:r>
            <a:br>
              <a:rPr lang="en-US" sz="2800" dirty="0"/>
            </a:br>
            <a:r>
              <a:rPr lang="en-US" sz="2800" dirty="0"/>
              <a:t>from culturally diverse groups can easily understand.</a:t>
            </a:r>
          </a:p>
        </p:txBody>
      </p:sp>
    </p:spTree>
    <p:extLst>
      <p:ext uri="{BB962C8B-B14F-4D97-AF65-F5344CB8AC3E}">
        <p14:creationId xmlns:p14="http://schemas.microsoft.com/office/powerpoint/2010/main" val="1633736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9220362-942D-A446-A960-7838CDE03BAF}"/>
              </a:ext>
            </a:extLst>
          </p:cNvPr>
          <p:cNvSpPr>
            <a:spLocks noGrp="1"/>
          </p:cNvSpPr>
          <p:nvPr>
            <p:ph type="sldNum" idx="12"/>
          </p:nvPr>
        </p:nvSpPr>
        <p:spPr/>
        <p:txBody>
          <a:bodyPr/>
          <a:lstStyle/>
          <a:p>
            <a:fld id="{00000000-1234-1234-1234-123412341234}" type="slidenum">
              <a:rPr lang="en" smtClean="0"/>
              <a:pPr/>
              <a:t>4</a:t>
            </a:fld>
            <a:endParaRPr lang="en" dirty="0"/>
          </a:p>
        </p:txBody>
      </p:sp>
      <p:sp>
        <p:nvSpPr>
          <p:cNvPr id="4" name="Google Shape;134;p17">
            <a:extLst>
              <a:ext uri="{FF2B5EF4-FFF2-40B4-BE49-F238E27FC236}">
                <a16:creationId xmlns:a16="http://schemas.microsoft.com/office/drawing/2014/main" id="{B2ECF9D5-8655-034D-B97B-CE5BB6F1E585}"/>
              </a:ext>
            </a:extLst>
          </p:cNvPr>
          <p:cNvSpPr txBox="1">
            <a:spLocks noGrp="1"/>
          </p:cNvSpPr>
          <p:nvPr>
            <p:ph type="body" idx="1"/>
          </p:nvPr>
        </p:nvSpPr>
        <p:spPr>
          <a:xfrm>
            <a:off x="1429089" y="975601"/>
            <a:ext cx="9366292" cy="4865642"/>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waste?</a:t>
            </a:r>
          </a:p>
          <a:p>
            <a:pPr marL="0" indent="0">
              <a:buNone/>
            </a:pPr>
            <a:r>
              <a:rPr lang="en-US" sz="2800" b="1" dirty="0"/>
              <a:t>Waste</a:t>
            </a:r>
            <a:r>
              <a:rPr lang="en-US" sz="2800" dirty="0"/>
              <a:t> occurs from practices that result in unnecessary costs.</a:t>
            </a:r>
          </a:p>
        </p:txBody>
      </p:sp>
    </p:spTree>
    <p:extLst>
      <p:ext uri="{BB962C8B-B14F-4D97-AF65-F5344CB8AC3E}">
        <p14:creationId xmlns:p14="http://schemas.microsoft.com/office/powerpoint/2010/main" val="37914523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AFB7-4E1D-47E2-B7D0-DE3AFA9F4388}"/>
              </a:ext>
            </a:extLst>
          </p:cNvPr>
          <p:cNvSpPr>
            <a:spLocks noGrp="1"/>
          </p:cNvSpPr>
          <p:nvPr>
            <p:ph type="title"/>
          </p:nvPr>
        </p:nvSpPr>
        <p:spPr/>
        <p:txBody>
          <a:bodyPr/>
          <a:lstStyle/>
          <a:p>
            <a:r>
              <a:rPr lang="en-US" sz="3000" dirty="0">
                <a:solidFill>
                  <a:srgbClr val="43B02A"/>
                </a:solidFill>
              </a:rPr>
              <a:t>Verbal</a:t>
            </a:r>
            <a:r>
              <a:rPr lang="en-US" sz="3000" dirty="0"/>
              <a:t> communication</a:t>
            </a:r>
          </a:p>
        </p:txBody>
      </p:sp>
      <p:sp>
        <p:nvSpPr>
          <p:cNvPr id="4" name="Text Placeholder 3">
            <a:extLst>
              <a:ext uri="{FF2B5EF4-FFF2-40B4-BE49-F238E27FC236}">
                <a16:creationId xmlns:a16="http://schemas.microsoft.com/office/drawing/2014/main" id="{0ECEACA4-0841-144F-A3B6-551C9AF730B6}"/>
              </a:ext>
            </a:extLst>
          </p:cNvPr>
          <p:cNvSpPr>
            <a:spLocks noGrp="1"/>
          </p:cNvSpPr>
          <p:nvPr>
            <p:ph type="body" idx="1"/>
          </p:nvPr>
        </p:nvSpPr>
        <p:spPr>
          <a:xfrm>
            <a:off x="1473200" y="1703500"/>
            <a:ext cx="9863015" cy="4864400"/>
          </a:xfrm>
        </p:spPr>
        <p:txBody>
          <a:bodyPr/>
          <a:lstStyle/>
          <a:p>
            <a:r>
              <a:rPr lang="en-US" dirty="0"/>
              <a:t>By asking the patient what is meant by terms they use and checking in to make sure terms you use are understood.</a:t>
            </a:r>
          </a:p>
          <a:p>
            <a:r>
              <a:rPr lang="en-US" dirty="0"/>
              <a:t>You can help the patient communicate more openly with you and react honestly to the information you provide.</a:t>
            </a:r>
          </a:p>
          <a:p>
            <a:r>
              <a:rPr lang="en-US" dirty="0"/>
              <a:t>And provide a higher quality care that leaves your </a:t>
            </a:r>
            <a:br>
              <a:rPr lang="en-US" dirty="0"/>
            </a:br>
            <a:r>
              <a:rPr lang="en-US" dirty="0"/>
              <a:t>patient satisfied.</a:t>
            </a:r>
          </a:p>
        </p:txBody>
      </p:sp>
      <p:sp>
        <p:nvSpPr>
          <p:cNvPr id="6" name="Rectangle 5">
            <a:extLst>
              <a:ext uri="{FF2B5EF4-FFF2-40B4-BE49-F238E27FC236}">
                <a16:creationId xmlns:a16="http://schemas.microsoft.com/office/drawing/2014/main" id="{E3277335-19B3-4AE7-9793-B463E9894560}"/>
              </a:ext>
            </a:extLst>
          </p:cNvPr>
          <p:cNvSpPr/>
          <p:nvPr/>
        </p:nvSpPr>
        <p:spPr>
          <a:xfrm>
            <a:off x="1360800" y="-16064287"/>
            <a:ext cx="11380800" cy="618630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(Albanian)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(Arabic </a:t>
            </a:r>
            <a:r>
              <a:rPr kumimoji="0" lang="ar-AE"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عربی</a:t>
            </a:r>
            <a:r>
              <a:rPr kumimoji="0" lang="en-US" sz="1800" b="0" i="0" u="none" strike="noStrike" kern="1200" cap="none" spc="0" normalizeH="0" baseline="0" noProof="0" dirty="0">
                <a:ln>
                  <a:noFill/>
                </a:ln>
                <a:solidFill>
                  <a:prstClr val="black"/>
                </a:solidFill>
                <a:effectLst/>
                <a:uLnTx/>
                <a:uFillTx/>
                <a:latin typeface="Calibri"/>
                <a:ea typeface="+mn-ea"/>
                <a:cs typeface="+mn-cs"/>
              </a:rPr>
              <a:t>Assyrian</a:t>
            </a:r>
            <a:r>
              <a:rPr kumimoji="0" lang="syr-SY" sz="1800" b="0" i="0" u="none" strike="noStrike" kern="1200" cap="none" spc="0" normalizeH="0" baseline="0" noProof="0" dirty="0">
                <a:ln>
                  <a:noFill/>
                </a:ln>
                <a:solidFill>
                  <a:prstClr val="black"/>
                </a:solidFill>
                <a:effectLst/>
                <a:uLnTx/>
                <a:uFillTx/>
                <a:latin typeface="Calibri"/>
                <a:ea typeface="+mn-ea"/>
              </a:rPr>
              <a:t>ܸ&amp;ܼ</a:t>
            </a:r>
            <a:r>
              <a:rPr kumimoji="0" lang="en-US" sz="1800" b="0" i="0" u="none" strike="noStrike" kern="1200" cap="none" spc="0" normalizeH="0" baseline="0" noProof="0" dirty="0">
                <a:ln>
                  <a:noFill/>
                </a:ln>
                <a:solidFill>
                  <a:prstClr val="black"/>
                </a:solidFill>
                <a:effectLst/>
                <a:uLnTx/>
                <a:uFillTx/>
                <a:latin typeface="Calibri"/>
                <a:ea typeface="+mn-ea"/>
                <a:cs typeface="+mn-cs"/>
              </a:rPr>
              <a:t>Bengali)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(Burmese)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繁體中文 </a:t>
            </a: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a:t>
            </a:r>
            <a:r>
              <a:rPr kumimoji="0" lang="en-US" sz="1800" b="0" i="0" u="none" strike="noStrike" kern="1200" cap="none" spc="0" normalizeH="0" baseline="0" noProof="0" dirty="0">
                <a:ln>
                  <a:noFill/>
                </a:ln>
                <a:solidFill>
                  <a:prstClr val="black"/>
                </a:solidFill>
                <a:effectLst/>
                <a:uLnTx/>
                <a:uFillTx/>
                <a:latin typeface="Calibri"/>
                <a:ea typeface="+mn-ea"/>
                <a:cs typeface="+mn-cs"/>
              </a:rPr>
              <a:t>Chinese)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Nederlands</a:t>
            </a:r>
            <a:r>
              <a:rPr kumimoji="0" lang="en-US" sz="1800" b="0" i="0" u="none" strike="noStrike" kern="1200" cap="none" spc="0" normalizeH="0" baseline="0" noProof="0" dirty="0">
                <a:ln>
                  <a:noFill/>
                </a:ln>
                <a:solidFill>
                  <a:prstClr val="black"/>
                </a:solidFill>
                <a:effectLst/>
                <a:uLnTx/>
                <a:uFillTx/>
                <a:latin typeface="Calibri"/>
                <a:ea typeface="+mn-ea"/>
                <a:cs typeface="+mn-cs"/>
              </a:rPr>
              <a:t>	(Dutch)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Français</a:t>
            </a:r>
            <a:r>
              <a:rPr kumimoji="0" lang="en-US" sz="1800" b="0" i="0" u="none" strike="noStrike" kern="1200" cap="none" spc="0" normalizeH="0" baseline="0" noProof="0" dirty="0">
                <a:ln>
                  <a:noFill/>
                </a:ln>
                <a:solidFill>
                  <a:prstClr val="black"/>
                </a:solidFill>
                <a:effectLst/>
                <a:uLnTx/>
                <a:uFillTx/>
                <a:latin typeface="Calibri"/>
                <a:ea typeface="+mn-ea"/>
                <a:cs typeface="+mn-cs"/>
              </a:rPr>
              <a:t> (French)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Deutsch	(German)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a:t>
            </a:r>
            <a:r>
              <a:rPr kumimoji="0" lang="hi-IN" sz="1800" b="0" i="0" u="none" strike="noStrike" kern="1200" cap="none" spc="0" normalizeH="0" baseline="0" noProof="0" dirty="0">
                <a:ln>
                  <a:noFill/>
                </a:ln>
                <a:solidFill>
                  <a:prstClr val="black"/>
                </a:solidFill>
                <a:effectLst/>
                <a:uLnTx/>
                <a:uFillTx/>
                <a:latin typeface="Calibri"/>
                <a:ea typeface="+mn-ea"/>
                <a:cs typeface="Mangal" panose="02040503050203030202" pitchFamily="18" charset="0"/>
              </a:rPr>
              <a:t>हंद% (</a:t>
            </a:r>
            <a:r>
              <a:rPr kumimoji="0" lang="en-US" sz="1800" b="0" i="0" u="none" strike="noStrike" kern="1200" cap="none" spc="0" normalizeH="0" baseline="0" noProof="0" dirty="0">
                <a:ln>
                  <a:noFill/>
                </a:ln>
                <a:solidFill>
                  <a:prstClr val="black"/>
                </a:solidFill>
                <a:effectLst/>
                <a:uLnTx/>
                <a:uFillTx/>
                <a:latin typeface="Calibri"/>
                <a:ea typeface="+mn-ea"/>
                <a:cs typeface="+mn-cs"/>
              </a:rPr>
              <a:t>Hindi)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Italiano</a:t>
            </a:r>
            <a:r>
              <a:rPr kumimoji="0" lang="en-US" sz="1800" b="0" i="0" u="none" strike="noStrike" kern="1200" cap="none" spc="0" normalizeH="0" baseline="0" noProof="0" dirty="0">
                <a:ln>
                  <a:noFill/>
                </a:ln>
                <a:solidFill>
                  <a:prstClr val="black"/>
                </a:solidFill>
                <a:effectLst/>
                <a:uLnTx/>
                <a:uFillTx/>
                <a:latin typeface="Calibri"/>
                <a:ea typeface="+mn-ea"/>
                <a:cs typeface="+mn-cs"/>
              </a:rPr>
              <a:t>	(Italian)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日本語 </a:t>
            </a: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rPr>
              <a:t>(</a:t>
            </a:r>
            <a:r>
              <a:rPr kumimoji="0" lang="en-US" sz="1800" b="0" i="0" u="none" strike="noStrike" kern="1200" cap="none" spc="0" normalizeH="0" baseline="0" noProof="0" dirty="0">
                <a:ln>
                  <a:noFill/>
                </a:ln>
                <a:solidFill>
                  <a:prstClr val="black"/>
                </a:solidFill>
                <a:effectLst/>
                <a:uLnTx/>
                <a:uFillTx/>
                <a:latin typeface="Calibri"/>
                <a:ea typeface="+mn-ea"/>
                <a:cs typeface="+mn-cs"/>
              </a:rPr>
              <a:t>Japanese</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34"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ko-KR" altLang="en-US" sz="1800" b="0" i="0" u="none" strike="noStrike" kern="1200" cap="none" spc="0" normalizeH="0" baseline="0" noProof="0" dirty="0">
                <a:ln>
                  <a:noFill/>
                </a:ln>
                <a:solidFill>
                  <a:prstClr val="black"/>
                </a:solidFill>
                <a:effectLst/>
                <a:uLnTx/>
                <a:uFillTx/>
                <a:latin typeface="Calibri"/>
                <a:ea typeface="맑은 고딕" panose="020B0503020000020004" pitchFamily="34" charset="-127"/>
                <a:cs typeface="+mn-cs"/>
              </a:rPr>
              <a:t>한국어 </a:t>
            </a:r>
            <a:r>
              <a:rPr kumimoji="0" lang="en-US" altLang="ko-KR" sz="1800" b="0" i="0" u="none" strike="noStrike" kern="1200" cap="none" spc="0" normalizeH="0" baseline="0" noProof="0" dirty="0">
                <a:ln>
                  <a:noFill/>
                </a:ln>
                <a:solidFill>
                  <a:prstClr val="black"/>
                </a:solidFill>
                <a:effectLst/>
                <a:uLnTx/>
                <a:uFillTx/>
                <a:latin typeface="Calibri"/>
                <a:ea typeface="맑은 고딕" panose="020B0503020000020004" pitchFamily="34" charset="-127"/>
                <a:cs typeface="+mn-cs"/>
              </a:rPr>
              <a:t>(</a:t>
            </a:r>
            <a:r>
              <a:rPr kumimoji="0" lang="en-US" sz="1800" b="0" i="0" u="none" strike="noStrike" kern="1200" cap="none" spc="0" normalizeH="0" baseline="0" noProof="0" dirty="0">
                <a:ln>
                  <a:noFill/>
                </a:ln>
                <a:solidFill>
                  <a:prstClr val="black"/>
                </a:solidFill>
                <a:effectLst/>
                <a:uLnTx/>
                <a:uFillTx/>
                <a:latin typeface="Calibri"/>
                <a:ea typeface="+mn-ea"/>
                <a:cs typeface="+mn-cs"/>
              </a:rPr>
              <a:t>Korean)</a:t>
            </a:r>
            <a:endParaRPr kumimoji="0" lang="en-US" altLang="ko-KR" sz="1800" b="0" i="0" u="none" strike="noStrike" kern="1200" cap="none" spc="0" normalizeH="0" baseline="0" noProof="0" dirty="0">
              <a:ln>
                <a:noFill/>
              </a:ln>
              <a:solidFill>
                <a:prstClr val="black"/>
              </a:solidFill>
              <a:effectLst/>
              <a:uLnTx/>
              <a:uFillTx/>
              <a:latin typeface="Calibri"/>
              <a:ea typeface="맑은 고딕" panose="020B0503020000020004" pitchFamily="34" charset="-127"/>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Oroomiffa</a:t>
            </a:r>
            <a:r>
              <a:rPr kumimoji="0" lang="en-US" sz="1800" b="0" i="0" u="none" strike="noStrike" kern="1200" cap="none" spc="0" normalizeH="0" baseline="0" noProof="0" dirty="0">
                <a:ln>
                  <a:noFill/>
                </a:ln>
                <a:solidFill>
                  <a:prstClr val="black"/>
                </a:solidFill>
                <a:effectLst/>
                <a:uLnTx/>
                <a:uFillTx/>
                <a:latin typeface="Calibri"/>
                <a:ea typeface="+mn-ea"/>
                <a:cs typeface="+mn-cs"/>
              </a:rPr>
              <a:t>	(Oromo)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Deitsch</a:t>
            </a:r>
            <a:r>
              <a:rPr kumimoji="0" lang="en-US" sz="1800" b="0" i="0" u="none" strike="noStrike" kern="1200" cap="none" spc="0" normalizeH="0" baseline="0" noProof="0" dirty="0">
                <a:ln>
                  <a:noFill/>
                </a:ln>
                <a:solidFill>
                  <a:prstClr val="black"/>
                </a:solidFill>
                <a:effectLst/>
                <a:uLnTx/>
                <a:uFillTx/>
                <a:latin typeface="Calibri"/>
                <a:ea typeface="+mn-ea"/>
                <a:cs typeface="+mn-cs"/>
              </a:rPr>
              <a:t>	(Pennsylvania	Dutch)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Polski</a:t>
            </a:r>
            <a:r>
              <a:rPr kumimoji="0" lang="en-US" sz="1800" b="0" i="0" u="none" strike="noStrike" kern="1200" cap="none" spc="0" normalizeH="0" baseline="0" noProof="0" dirty="0">
                <a:ln>
                  <a:noFill/>
                </a:ln>
                <a:solidFill>
                  <a:prstClr val="black"/>
                </a:solidFill>
                <a:effectLst/>
                <a:uLnTx/>
                <a:uFillTx/>
                <a:latin typeface="Calibri"/>
                <a:ea typeface="+mn-ea"/>
                <a:cs typeface="+mn-cs"/>
              </a:rPr>
              <a:t>	(Polish)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a-IN" sz="1800" b="0" i="0" u="none" strike="noStrike" kern="1200" cap="none" spc="0" normalizeH="0" baseline="0" noProof="0" dirty="0">
                <a:ln>
                  <a:noFill/>
                </a:ln>
                <a:solidFill>
                  <a:prstClr val="black"/>
                </a:solidFill>
                <a:effectLst/>
                <a:uLnTx/>
                <a:uFillTx/>
                <a:latin typeface="Calibri"/>
                <a:ea typeface="+mn-ea"/>
                <a:cs typeface="Raavi" panose="020B0502040204020203" pitchFamily="34" charset="0"/>
              </a:rPr>
              <a:t>ਪੰ ਜਾਬੀ (</a:t>
            </a:r>
            <a:r>
              <a:rPr kumimoji="0" lang="en-US" sz="1800" b="0" i="0" u="none" strike="noStrike" kern="1200" cap="none" spc="0" normalizeH="0" baseline="0" noProof="0" dirty="0">
                <a:ln>
                  <a:noFill/>
                </a:ln>
                <a:solidFill>
                  <a:prstClr val="black"/>
                </a:solidFill>
                <a:effectLst/>
                <a:uLnTx/>
                <a:uFillTx/>
                <a:latin typeface="Calibri"/>
                <a:ea typeface="+mn-ea"/>
                <a:cs typeface="+mn-cs"/>
              </a:rPr>
              <a:t>Punjabi)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Română</a:t>
            </a:r>
            <a:r>
              <a:rPr kumimoji="0" lang="en-US" sz="1800" b="0" i="0" u="none" strike="noStrike" kern="1200" cap="none" spc="0" normalizeH="0" baseline="0" noProof="0" dirty="0">
                <a:ln>
                  <a:noFill/>
                </a:ln>
                <a:solidFill>
                  <a:prstClr val="black"/>
                </a:solidFill>
                <a:effectLst/>
                <a:uLnTx/>
                <a:uFillTx/>
                <a:latin typeface="Calibri"/>
                <a:ea typeface="+mn-ea"/>
                <a:cs typeface="+mn-cs"/>
              </a:rPr>
              <a:t>	(Romanian)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A</a:t>
            </a:r>
            <a:r>
              <a:rPr kumimoji="0" lang="az-Cyrl-AZ" sz="1800" b="0" i="0" u="none" strike="noStrike" kern="1200" cap="none" spc="0" normalizeH="0" baseline="0" noProof="0" dirty="0">
                <a:ln>
                  <a:noFill/>
                </a:ln>
                <a:solidFill>
                  <a:prstClr val="black"/>
                </a:solidFill>
                <a:effectLst/>
                <a:uLnTx/>
                <a:uFillTx/>
                <a:latin typeface="Calibri"/>
                <a:ea typeface="+mn-ea"/>
                <a:cs typeface="+mn-cs"/>
              </a:rPr>
              <a:t>Русский	(</a:t>
            </a:r>
            <a:r>
              <a:rPr kumimoji="0" lang="en-US" sz="1800" b="0" i="0" u="none" strike="noStrike" kern="1200" cap="none" spc="0" normalizeH="0" baseline="0" noProof="0" dirty="0">
                <a:ln>
                  <a:noFill/>
                </a:ln>
                <a:solidFill>
                  <a:prstClr val="black"/>
                </a:solidFill>
                <a:effectLst/>
                <a:uLnTx/>
                <a:uFillTx/>
                <a:latin typeface="Calibri"/>
                <a:ea typeface="+mn-ea"/>
                <a:cs typeface="+mn-cs"/>
              </a:rPr>
              <a:t>Russian)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Srpsko-hrvatski</a:t>
            </a:r>
            <a:r>
              <a:rPr kumimoji="0" lang="en-US" sz="1800" b="0" i="0" u="none" strike="noStrike" kern="1200" cap="none" spc="0" normalizeH="0" baseline="0" noProof="0" dirty="0">
                <a:ln>
                  <a:noFill/>
                </a:ln>
                <a:solidFill>
                  <a:prstClr val="black"/>
                </a:solidFill>
                <a:effectLst/>
                <a:uLnTx/>
                <a:uFillTx/>
                <a:latin typeface="Calibri"/>
                <a:ea typeface="+mn-ea"/>
                <a:cs typeface="+mn-cs"/>
              </a:rPr>
              <a:t>	(Serbo-Croatian)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Español</a:t>
            </a:r>
            <a:r>
              <a:rPr kumimoji="0" lang="en-US" sz="1800" b="0" i="0" u="none" strike="noStrike" kern="1200" cap="none" spc="0" normalizeH="0" baseline="0" noProof="0" dirty="0">
                <a:ln>
                  <a:noFill/>
                </a:ln>
                <a:solidFill>
                  <a:prstClr val="black"/>
                </a:solidFill>
                <a:effectLst/>
                <a:uLnTx/>
                <a:uFillTx/>
                <a:latin typeface="Calibri"/>
                <a:ea typeface="+mn-ea"/>
                <a:cs typeface="+mn-cs"/>
              </a:rPr>
              <a:t>	(Spanish)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Tagalog	(Tagalog–Filipino)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az-Cyrl-AZ" sz="1800" b="0" i="0" u="none" strike="noStrike" kern="1200" cap="none" spc="0" normalizeH="0" baseline="0" noProof="0" dirty="0">
                <a:ln>
                  <a:noFill/>
                </a:ln>
                <a:solidFill>
                  <a:prstClr val="black"/>
                </a:solidFill>
                <a:effectLst/>
                <a:uLnTx/>
                <a:uFillTx/>
                <a:latin typeface="Calibri"/>
                <a:ea typeface="+mn-ea"/>
                <a:cs typeface="+mn-cs"/>
              </a:rPr>
              <a:t>Українська (</a:t>
            </a:r>
            <a:r>
              <a:rPr kumimoji="0" lang="en-US" sz="1800" b="0" i="0" u="none" strike="noStrike" kern="1200" cap="none" spc="0" normalizeH="0" baseline="0" noProof="0" dirty="0">
                <a:ln>
                  <a:noFill/>
                </a:ln>
                <a:solidFill>
                  <a:prstClr val="black"/>
                </a:solidFill>
                <a:effectLst/>
                <a:uLnTx/>
                <a:uFillTx/>
                <a:latin typeface="Calibri"/>
                <a:ea typeface="+mn-ea"/>
                <a:cs typeface="+mn-cs"/>
              </a:rPr>
              <a:t>Ukrainian)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black"/>
                </a:solidFill>
                <a:effectLst/>
                <a:uLnTx/>
                <a:uFillTx/>
                <a:latin typeface="Calibri"/>
                <a:ea typeface="+mn-ea"/>
                <a:cs typeface="+mn-cs"/>
              </a:rPr>
              <a:t>Tiếng</a:t>
            </a:r>
            <a:r>
              <a:rPr kumimoji="0" lang="en-US" sz="1800" b="0" i="0" u="none" strike="noStrike" kern="1200" cap="none" spc="0" normalizeH="0" baseline="0" noProof="0" dirty="0">
                <a:ln>
                  <a:noFill/>
                </a:ln>
                <a:solidFill>
                  <a:prstClr val="black"/>
                </a:solidFill>
                <a:effectLst/>
                <a:uLnTx/>
                <a:uFillTx/>
                <a:latin typeface="Calibri"/>
                <a:ea typeface="+mn-ea"/>
                <a:cs typeface="+mn-cs"/>
              </a:rPr>
              <a:t>	</a:t>
            </a:r>
            <a:r>
              <a:rPr kumimoji="0" lang="en-US" sz="1800" b="0" i="0" u="none" strike="noStrike" kern="1200" cap="none" spc="0" normalizeH="0" baseline="0" noProof="0" dirty="0" err="1">
                <a:ln>
                  <a:noFill/>
                </a:ln>
                <a:solidFill>
                  <a:prstClr val="black"/>
                </a:solidFill>
                <a:effectLst/>
                <a:uLnTx/>
                <a:uFillTx/>
                <a:latin typeface="Calibri"/>
                <a:ea typeface="+mn-ea"/>
                <a:cs typeface="+mn-cs"/>
              </a:rPr>
              <a:t>Việt</a:t>
            </a:r>
            <a:r>
              <a:rPr kumimoji="0" lang="en-US" sz="1800" b="0" i="0" u="none" strike="noStrike" kern="1200" cap="none" spc="0" normalizeH="0" baseline="0" noProof="0" dirty="0">
                <a:ln>
                  <a:noFill/>
                </a:ln>
                <a:solidFill>
                  <a:prstClr val="black"/>
                </a:solidFill>
                <a:effectLst/>
                <a:uLnTx/>
                <a:uFillTx/>
                <a:latin typeface="Calibri"/>
                <a:ea typeface="+mn-ea"/>
                <a:cs typeface="+mn-cs"/>
              </a:rPr>
              <a:t>	(Vietnamese)</a:t>
            </a:r>
          </a:p>
        </p:txBody>
      </p:sp>
    </p:spTree>
    <p:extLst>
      <p:ext uri="{BB962C8B-B14F-4D97-AF65-F5344CB8AC3E}">
        <p14:creationId xmlns:p14="http://schemas.microsoft.com/office/powerpoint/2010/main" val="24523793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F517B-9D43-422F-A27A-1F590D6CE9F4}"/>
              </a:ext>
            </a:extLst>
          </p:cNvPr>
          <p:cNvSpPr>
            <a:spLocks noGrp="1"/>
          </p:cNvSpPr>
          <p:nvPr>
            <p:ph type="title"/>
          </p:nvPr>
        </p:nvSpPr>
        <p:spPr/>
        <p:txBody>
          <a:bodyPr/>
          <a:lstStyle/>
          <a:p>
            <a:r>
              <a:rPr lang="en-US" sz="3000" dirty="0">
                <a:solidFill>
                  <a:srgbClr val="43B02A"/>
                </a:solidFill>
              </a:rPr>
              <a:t>Nonverbal</a:t>
            </a:r>
            <a:r>
              <a:rPr lang="en-US" sz="3000" dirty="0"/>
              <a:t> communication</a:t>
            </a:r>
          </a:p>
        </p:txBody>
      </p:sp>
      <p:sp>
        <p:nvSpPr>
          <p:cNvPr id="3" name="Content Placeholder 2">
            <a:extLst>
              <a:ext uri="{FF2B5EF4-FFF2-40B4-BE49-F238E27FC236}">
                <a16:creationId xmlns:a16="http://schemas.microsoft.com/office/drawing/2014/main" id="{4435B876-1520-4C59-9FE3-67B5FF6B178A}"/>
              </a:ext>
            </a:extLst>
          </p:cNvPr>
          <p:cNvSpPr>
            <a:spLocks noGrp="1"/>
          </p:cNvSpPr>
          <p:nvPr>
            <p:ph type="body" idx="1"/>
          </p:nvPr>
        </p:nvSpPr>
        <p:spPr>
          <a:xfrm>
            <a:off x="1473200" y="1703500"/>
            <a:ext cx="10424274" cy="4864400"/>
          </a:xfrm>
        </p:spPr>
        <p:txBody>
          <a:bodyPr/>
          <a:lstStyle/>
          <a:p>
            <a:r>
              <a:rPr lang="en-US" b="1" dirty="0"/>
              <a:t>Eye contact or physical touch: </a:t>
            </a:r>
            <a:r>
              <a:rPr lang="en-US" dirty="0"/>
              <a:t>May be expected in some cultures and inappropriate or offensive in others.</a:t>
            </a:r>
          </a:p>
          <a:p>
            <a:r>
              <a:rPr lang="en-US" b="1" dirty="0"/>
              <a:t>Communication style: </a:t>
            </a:r>
            <a:r>
              <a:rPr lang="en-US" dirty="0"/>
              <a:t>Loud speech with facial expressions or gesturing may be expected or may be perceived as impolite.</a:t>
            </a:r>
          </a:p>
          <a:p>
            <a:r>
              <a:rPr lang="en-US" b="1" dirty="0"/>
              <a:t>Personal space:</a:t>
            </a:r>
            <a:r>
              <a:rPr lang="en-US" dirty="0"/>
              <a:t> Individuals may stand very close when speaking or interpret this as being aggressive. </a:t>
            </a:r>
          </a:p>
        </p:txBody>
      </p:sp>
    </p:spTree>
    <p:extLst>
      <p:ext uri="{BB962C8B-B14F-4D97-AF65-F5344CB8AC3E}">
        <p14:creationId xmlns:p14="http://schemas.microsoft.com/office/powerpoint/2010/main" val="33285859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1D1C5-C803-42DE-906A-4C9C687E02E8}"/>
              </a:ext>
            </a:extLst>
          </p:cNvPr>
          <p:cNvSpPr>
            <a:spLocks noGrp="1"/>
          </p:cNvSpPr>
          <p:nvPr>
            <p:ph type="title"/>
          </p:nvPr>
        </p:nvSpPr>
        <p:spPr/>
        <p:txBody>
          <a:bodyPr/>
          <a:lstStyle/>
          <a:p>
            <a:r>
              <a:rPr lang="en-US" sz="3000" dirty="0">
                <a:solidFill>
                  <a:srgbClr val="43B02A"/>
                </a:solidFill>
              </a:rPr>
              <a:t>Written</a:t>
            </a:r>
            <a:r>
              <a:rPr lang="en-US" sz="3000" dirty="0"/>
              <a:t> communication</a:t>
            </a:r>
          </a:p>
        </p:txBody>
      </p:sp>
      <p:sp>
        <p:nvSpPr>
          <p:cNvPr id="4" name="Text Placeholder 3">
            <a:extLst>
              <a:ext uri="{FF2B5EF4-FFF2-40B4-BE49-F238E27FC236}">
                <a16:creationId xmlns:a16="http://schemas.microsoft.com/office/drawing/2014/main" id="{4882B95A-8BE0-304A-BA00-1202829D5A4A}"/>
              </a:ext>
            </a:extLst>
          </p:cNvPr>
          <p:cNvSpPr>
            <a:spLocks noGrp="1"/>
          </p:cNvSpPr>
          <p:nvPr>
            <p:ph type="body" idx="1"/>
          </p:nvPr>
        </p:nvSpPr>
        <p:spPr/>
        <p:txBody>
          <a:bodyPr/>
          <a:lstStyle/>
          <a:p>
            <a:r>
              <a:rPr lang="en-US" b="1" dirty="0"/>
              <a:t>Written materials and forms: </a:t>
            </a:r>
            <a:r>
              <a:rPr lang="en-US" dirty="0"/>
              <a:t>Communication through written language is just as important as verbal and nonverbal communication since it is one of the ways </a:t>
            </a:r>
            <a:br>
              <a:rPr lang="en-US" dirty="0"/>
            </a:br>
            <a:r>
              <a:rPr lang="en-US" dirty="0"/>
              <a:t>that critical information is shared and reinforced.</a:t>
            </a:r>
          </a:p>
        </p:txBody>
      </p:sp>
    </p:spTree>
    <p:extLst>
      <p:ext uri="{BB962C8B-B14F-4D97-AF65-F5344CB8AC3E}">
        <p14:creationId xmlns:p14="http://schemas.microsoft.com/office/powerpoint/2010/main" val="1943734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2D44E7A-C4EA-0741-A7F9-5B8FBDD265DC}"/>
              </a:ext>
            </a:extLst>
          </p:cNvPr>
          <p:cNvSpPr>
            <a:spLocks noGrp="1"/>
          </p:cNvSpPr>
          <p:nvPr>
            <p:ph type="body" idx="1"/>
          </p:nvPr>
        </p:nvSpPr>
        <p:spPr>
          <a:xfrm>
            <a:off x="1473200" y="1502022"/>
            <a:ext cx="10109200" cy="4864400"/>
          </a:xfrm>
        </p:spPr>
        <p:txBody>
          <a:bodyPr/>
          <a:lstStyle/>
          <a:p>
            <a:r>
              <a:rPr lang="en-US" dirty="0"/>
              <a:t>An interpreter communicates a message, either spoken or signed in one language, into a second language, and abides by a code of professional ethics.</a:t>
            </a:r>
          </a:p>
          <a:p>
            <a:r>
              <a:rPr lang="en-US" dirty="0"/>
              <a:t>Interpreters bridge the communication gap between you and your patients who do not share a common language.</a:t>
            </a:r>
          </a:p>
          <a:p>
            <a:r>
              <a:rPr lang="en-US" dirty="0"/>
              <a:t>Using untrained individuals or minors (children interpreting for their parents) is discouraged.</a:t>
            </a:r>
          </a:p>
          <a:p>
            <a:r>
              <a:rPr lang="en-US" dirty="0"/>
              <a:t>Speak directly to the patient, not the interpreter.</a:t>
            </a:r>
          </a:p>
          <a:p>
            <a:r>
              <a:rPr lang="en-US" dirty="0"/>
              <a:t>Don’t rush. Pause every sentence or two for interpretation.</a:t>
            </a:r>
          </a:p>
        </p:txBody>
      </p:sp>
      <p:sp>
        <p:nvSpPr>
          <p:cNvPr id="5" name="Title 1">
            <a:extLst>
              <a:ext uri="{FF2B5EF4-FFF2-40B4-BE49-F238E27FC236}">
                <a16:creationId xmlns:a16="http://schemas.microsoft.com/office/drawing/2014/main" id="{10C6A83F-719A-3F45-A65D-63BD47F56B70}"/>
              </a:ext>
            </a:extLst>
          </p:cNvPr>
          <p:cNvSpPr txBox="1">
            <a:spLocks/>
          </p:cNvSpPr>
          <p:nvPr/>
        </p:nvSpPr>
        <p:spPr>
          <a:xfrm>
            <a:off x="1473200" y="368100"/>
            <a:ext cx="8966000" cy="9988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Calibri" panose="020F0502020204030204" pitchFamily="34" charset="0"/>
                <a:ea typeface="Dosis"/>
                <a:cs typeface="Calibri" panose="020F0502020204030204" pitchFamily="34" charset="0"/>
                <a:sym typeface="Dosis"/>
              </a:defRPr>
            </a:lvl1pPr>
            <a:lvl2pPr marR="0" lvl="1"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2pPr>
            <a:lvl3pPr marR="0" lvl="2"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3pPr>
            <a:lvl4pPr marR="0" lvl="3"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4pPr>
            <a:lvl5pPr marR="0" lvl="4"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5pPr>
            <a:lvl6pPr marR="0" lvl="5"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6pPr>
            <a:lvl7pPr marR="0" lvl="6"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7pPr>
            <a:lvl8pPr marR="0" lvl="7"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8pPr>
            <a:lvl9pPr marR="0" lvl="8" algn="l" rtl="0">
              <a:lnSpc>
                <a:spcPct val="100000"/>
              </a:lnSpc>
              <a:spcBef>
                <a:spcPts val="0"/>
              </a:spcBef>
              <a:spcAft>
                <a:spcPts val="0"/>
              </a:spcAft>
              <a:buClr>
                <a:srgbClr val="FFFFFF"/>
              </a:buClr>
              <a:buSzPts val="2400"/>
              <a:buFont typeface="Dosis"/>
              <a:buNone/>
              <a:defRPr sz="2400" b="0" i="0" u="none" strike="noStrike" cap="none">
                <a:solidFill>
                  <a:srgbClr val="FFFFFF"/>
                </a:solidFill>
                <a:latin typeface="Dosis"/>
                <a:ea typeface="Dosis"/>
                <a:cs typeface="Dosis"/>
                <a:sym typeface="Dosis"/>
              </a:defRPr>
            </a:lvl9pPr>
          </a:lstStyle>
          <a:p>
            <a:r>
              <a:rPr lang="en-US" sz="3000" dirty="0"/>
              <a:t>Language assistance</a:t>
            </a:r>
          </a:p>
        </p:txBody>
      </p:sp>
    </p:spTree>
    <p:extLst>
      <p:ext uri="{BB962C8B-B14F-4D97-AF65-F5344CB8AC3E}">
        <p14:creationId xmlns:p14="http://schemas.microsoft.com/office/powerpoint/2010/main" val="3382064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1E6EA-A5F2-450B-9D0C-70E5FE9FBFA4}"/>
              </a:ext>
            </a:extLst>
          </p:cNvPr>
          <p:cNvSpPr>
            <a:spLocks noGrp="1"/>
          </p:cNvSpPr>
          <p:nvPr>
            <p:ph type="title"/>
          </p:nvPr>
        </p:nvSpPr>
        <p:spPr/>
        <p:txBody>
          <a:bodyPr/>
          <a:lstStyle/>
          <a:p>
            <a:r>
              <a:rPr lang="en-US" sz="3000" dirty="0"/>
              <a:t>Want to know more?</a:t>
            </a:r>
          </a:p>
        </p:txBody>
      </p:sp>
      <p:sp>
        <p:nvSpPr>
          <p:cNvPr id="3" name="Content Placeholder 2">
            <a:extLst>
              <a:ext uri="{FF2B5EF4-FFF2-40B4-BE49-F238E27FC236}">
                <a16:creationId xmlns:a16="http://schemas.microsoft.com/office/drawing/2014/main" id="{FFE2B022-5B79-43EB-8904-D18533233803}"/>
              </a:ext>
            </a:extLst>
          </p:cNvPr>
          <p:cNvSpPr>
            <a:spLocks noGrp="1"/>
          </p:cNvSpPr>
          <p:nvPr>
            <p:ph type="body" idx="1"/>
          </p:nvPr>
        </p:nvSpPr>
        <p:spPr>
          <a:xfrm>
            <a:off x="543716" y="1703500"/>
            <a:ext cx="11160603" cy="4864400"/>
          </a:xfrm>
        </p:spPr>
        <p:txBody>
          <a:bodyPr/>
          <a:lstStyle/>
          <a:p>
            <a:r>
              <a:rPr lang="en-US" dirty="0"/>
              <a:t>“Cultural Competency for Oral Health Providers” </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Think Cultural Health (</a:t>
            </a:r>
            <a:r>
              <a:rPr lang="en-US" dirty="0">
                <a:latin typeface="Calibri" panose="020F0502020204030204" pitchFamily="34" charset="0"/>
                <a:cs typeface="Calibri" panose="020F0502020204030204" pitchFamily="34" charset="0"/>
                <a:hlinkClick r:id="rId2"/>
              </a:rPr>
              <a:t>www.hhs.gov</a:t>
            </a:r>
            <a:r>
              <a:rPr lang="en-US"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hlinkClick r:id="rId3"/>
              </a:rPr>
              <a:t>www.thinkculturalhealth.hhs.gov/education/oral-health-providers</a:t>
            </a:r>
            <a:endParaRPr lang="en-US" dirty="0">
              <a:latin typeface="Calibri" panose="020F0502020204030204" pitchFamily="34" charset="0"/>
              <a:cs typeface="Calibri" panose="020F0502020204030204" pitchFamily="34" charset="0"/>
            </a:endParaRPr>
          </a:p>
          <a:p>
            <a:r>
              <a:rPr lang="en-US" dirty="0"/>
              <a:t>2018 North Carolina Health Equity Report</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hlinkClick r:id="rId4"/>
              </a:rPr>
              <a:t>https://schs.dph.ncdhhs.gov/SCHS/pdf/MinorityHealthReport_Web_2018.pdf</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142220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3"/>
          <p:cNvSpPr txBox="1">
            <a:spLocks noGrp="1"/>
          </p:cNvSpPr>
          <p:nvPr>
            <p:ph type="ctrTitle"/>
          </p:nvPr>
        </p:nvSpPr>
        <p:spPr>
          <a:xfrm>
            <a:off x="1371300" y="2870279"/>
            <a:ext cx="9755612" cy="1546400"/>
          </a:xfrm>
          <a:prstGeom prst="rect">
            <a:avLst/>
          </a:prstGeom>
        </p:spPr>
        <p:txBody>
          <a:bodyPr spcFirstLastPara="1" wrap="square" lIns="121900" tIns="121900" rIns="121900" bIns="121900" anchor="b" anchorCtr="0">
            <a:noAutofit/>
          </a:bodyPr>
          <a:lstStyle/>
          <a:p>
            <a:r>
              <a:rPr lang="en" dirty="0">
                <a:solidFill>
                  <a:srgbClr val="43B02A"/>
                </a:solidFill>
              </a:rPr>
              <a:t>Section 4:</a:t>
            </a:r>
            <a:br>
              <a:rPr lang="en" dirty="0"/>
            </a:br>
            <a:r>
              <a:rPr lang="en" dirty="0"/>
              <a:t>Governance, leadership </a:t>
            </a:r>
            <a:br>
              <a:rPr lang="en" dirty="0"/>
            </a:br>
            <a:r>
              <a:rPr lang="en" dirty="0"/>
              <a:t>and workforce standards</a:t>
            </a:r>
            <a:endParaRPr dirty="0"/>
          </a:p>
        </p:txBody>
      </p:sp>
      <p:sp>
        <p:nvSpPr>
          <p:cNvPr id="2" name="Subtitle 1">
            <a:extLst>
              <a:ext uri="{FF2B5EF4-FFF2-40B4-BE49-F238E27FC236}">
                <a16:creationId xmlns:a16="http://schemas.microsoft.com/office/drawing/2014/main" id="{EC10B81E-C40B-2F47-A5BD-BE17537AC819}"/>
              </a:ext>
            </a:extLst>
          </p:cNvPr>
          <p:cNvSpPr>
            <a:spLocks noGrp="1"/>
          </p:cNvSpPr>
          <p:nvPr>
            <p:ph type="subTitle" idx="1"/>
          </p:nvPr>
        </p:nvSpPr>
        <p:spPr>
          <a:xfrm>
            <a:off x="1048741" y="4387835"/>
            <a:ext cx="10310417" cy="760000"/>
          </a:xfrm>
        </p:spPr>
        <p:txBody>
          <a:bodyPr wrap="square" lIns="0" tIns="0" rIns="0" bIns="0"/>
          <a:lstStyle/>
          <a:p>
            <a:pPr marL="495300" indent="-457200">
              <a:buFont typeface="Arial" panose="020B0604020202020204" pitchFamily="34" charset="0"/>
              <a:buChar char="•"/>
            </a:pPr>
            <a:r>
              <a:rPr lang="en-US" i="1" dirty="0">
                <a:solidFill>
                  <a:schemeClr val="bg1">
                    <a:lumMod val="65000"/>
                  </a:schemeClr>
                </a:solidFill>
              </a:rPr>
              <a:t>Guidance for promoting CLAS through policy, </a:t>
            </a:r>
            <a:br>
              <a:rPr lang="en-US" i="1" dirty="0">
                <a:solidFill>
                  <a:schemeClr val="bg1">
                    <a:lumMod val="65000"/>
                  </a:schemeClr>
                </a:solidFill>
              </a:rPr>
            </a:br>
            <a:r>
              <a:rPr lang="en-US" i="1" dirty="0">
                <a:solidFill>
                  <a:schemeClr val="bg1">
                    <a:lumMod val="65000"/>
                  </a:schemeClr>
                </a:solidFill>
              </a:rPr>
              <a:t>practices and allocated resources</a:t>
            </a:r>
          </a:p>
        </p:txBody>
      </p:sp>
      <p:pic>
        <p:nvPicPr>
          <p:cNvPr id="3" name="Picture 2">
            <a:extLst>
              <a:ext uri="{FF2B5EF4-FFF2-40B4-BE49-F238E27FC236}">
                <a16:creationId xmlns:a16="http://schemas.microsoft.com/office/drawing/2014/main" id="{16B7838A-3A25-E04F-9D04-BB22596E0283}"/>
              </a:ext>
            </a:extLst>
          </p:cNvPr>
          <p:cNvPicPr>
            <a:picLocks noChangeAspect="1"/>
          </p:cNvPicPr>
          <p:nvPr/>
        </p:nvPicPr>
        <p:blipFill>
          <a:blip r:embed="rId3"/>
          <a:stretch>
            <a:fillRect/>
          </a:stretch>
        </p:blipFill>
        <p:spPr>
          <a:xfrm>
            <a:off x="0" y="0"/>
            <a:ext cx="3300046" cy="808835"/>
          </a:xfrm>
          <a:prstGeom prst="rect">
            <a:avLst/>
          </a:prstGeom>
        </p:spPr>
      </p:pic>
      <p:sp>
        <p:nvSpPr>
          <p:cNvPr id="6" name="Google Shape;105;p13">
            <a:extLst>
              <a:ext uri="{FF2B5EF4-FFF2-40B4-BE49-F238E27FC236}">
                <a16:creationId xmlns:a16="http://schemas.microsoft.com/office/drawing/2014/main" id="{3E811E0F-7130-4248-8E91-07082F3DF6FF}"/>
              </a:ext>
            </a:extLst>
          </p:cNvPr>
          <p:cNvSpPr txBox="1">
            <a:spLocks/>
          </p:cNvSpPr>
          <p:nvPr/>
        </p:nvSpPr>
        <p:spPr>
          <a:xfrm>
            <a:off x="1371300" y="5920316"/>
            <a:ext cx="9755612" cy="807067"/>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FFFFFF"/>
              </a:buClr>
              <a:buSzPts val="4800"/>
              <a:buFont typeface="Dosis"/>
              <a:buNone/>
              <a:defRPr sz="6400" b="0" i="0" u="none" strike="noStrike" cap="none">
                <a:solidFill>
                  <a:srgbClr val="FFFFFF"/>
                </a:solidFill>
                <a:latin typeface="Calibri" panose="020F0502020204030204" pitchFamily="34" charset="0"/>
                <a:ea typeface="Dosis"/>
                <a:cs typeface="Calibri" panose="020F0502020204030204" pitchFamily="34" charset="0"/>
                <a:sym typeface="Dosis"/>
              </a:defRPr>
            </a:lvl1pPr>
            <a:lvl2pPr marR="0" lvl="1" algn="l" rtl="0">
              <a:lnSpc>
                <a:spcPct val="100000"/>
              </a:lnSpc>
              <a:spcBef>
                <a:spcPts val="0"/>
              </a:spcBef>
              <a:spcAft>
                <a:spcPts val="0"/>
              </a:spcAft>
              <a:buClr>
                <a:srgbClr val="FFFFFF"/>
              </a:buClr>
              <a:buSzPts val="4800"/>
              <a:buFont typeface="Dosis"/>
              <a:buNone/>
              <a:defRPr sz="6400" b="0" i="0" u="none" strike="noStrike" cap="none">
                <a:solidFill>
                  <a:srgbClr val="FFFFFF"/>
                </a:solidFill>
                <a:latin typeface="Dosis"/>
                <a:ea typeface="Dosis"/>
                <a:cs typeface="Dosis"/>
                <a:sym typeface="Dosis"/>
              </a:defRPr>
            </a:lvl2pPr>
            <a:lvl3pPr marR="0" lvl="2" algn="l" rtl="0">
              <a:lnSpc>
                <a:spcPct val="100000"/>
              </a:lnSpc>
              <a:spcBef>
                <a:spcPts val="0"/>
              </a:spcBef>
              <a:spcAft>
                <a:spcPts val="0"/>
              </a:spcAft>
              <a:buClr>
                <a:srgbClr val="FFFFFF"/>
              </a:buClr>
              <a:buSzPts val="4800"/>
              <a:buFont typeface="Dosis"/>
              <a:buNone/>
              <a:defRPr sz="6400" b="0" i="0" u="none" strike="noStrike" cap="none">
                <a:solidFill>
                  <a:srgbClr val="FFFFFF"/>
                </a:solidFill>
                <a:latin typeface="Dosis"/>
                <a:ea typeface="Dosis"/>
                <a:cs typeface="Dosis"/>
                <a:sym typeface="Dosis"/>
              </a:defRPr>
            </a:lvl3pPr>
            <a:lvl4pPr marR="0" lvl="3" algn="l" rtl="0">
              <a:lnSpc>
                <a:spcPct val="100000"/>
              </a:lnSpc>
              <a:spcBef>
                <a:spcPts val="0"/>
              </a:spcBef>
              <a:spcAft>
                <a:spcPts val="0"/>
              </a:spcAft>
              <a:buClr>
                <a:srgbClr val="FFFFFF"/>
              </a:buClr>
              <a:buSzPts val="4800"/>
              <a:buFont typeface="Dosis"/>
              <a:buNone/>
              <a:defRPr sz="6400" b="0" i="0" u="none" strike="noStrike" cap="none">
                <a:solidFill>
                  <a:srgbClr val="FFFFFF"/>
                </a:solidFill>
                <a:latin typeface="Dosis"/>
                <a:ea typeface="Dosis"/>
                <a:cs typeface="Dosis"/>
                <a:sym typeface="Dosis"/>
              </a:defRPr>
            </a:lvl4pPr>
            <a:lvl5pPr marR="0" lvl="4" algn="l" rtl="0">
              <a:lnSpc>
                <a:spcPct val="100000"/>
              </a:lnSpc>
              <a:spcBef>
                <a:spcPts val="0"/>
              </a:spcBef>
              <a:spcAft>
                <a:spcPts val="0"/>
              </a:spcAft>
              <a:buClr>
                <a:srgbClr val="FFFFFF"/>
              </a:buClr>
              <a:buSzPts val="4800"/>
              <a:buFont typeface="Dosis"/>
              <a:buNone/>
              <a:defRPr sz="6400" b="0" i="0" u="none" strike="noStrike" cap="none">
                <a:solidFill>
                  <a:srgbClr val="FFFFFF"/>
                </a:solidFill>
                <a:latin typeface="Dosis"/>
                <a:ea typeface="Dosis"/>
                <a:cs typeface="Dosis"/>
                <a:sym typeface="Dosis"/>
              </a:defRPr>
            </a:lvl5pPr>
            <a:lvl6pPr marR="0" lvl="5" algn="l" rtl="0">
              <a:lnSpc>
                <a:spcPct val="100000"/>
              </a:lnSpc>
              <a:spcBef>
                <a:spcPts val="0"/>
              </a:spcBef>
              <a:spcAft>
                <a:spcPts val="0"/>
              </a:spcAft>
              <a:buClr>
                <a:srgbClr val="FFFFFF"/>
              </a:buClr>
              <a:buSzPts val="4800"/>
              <a:buFont typeface="Dosis"/>
              <a:buNone/>
              <a:defRPr sz="6400" b="0" i="0" u="none" strike="noStrike" cap="none">
                <a:solidFill>
                  <a:srgbClr val="FFFFFF"/>
                </a:solidFill>
                <a:latin typeface="Dosis"/>
                <a:ea typeface="Dosis"/>
                <a:cs typeface="Dosis"/>
                <a:sym typeface="Dosis"/>
              </a:defRPr>
            </a:lvl6pPr>
            <a:lvl7pPr marR="0" lvl="6" algn="l" rtl="0">
              <a:lnSpc>
                <a:spcPct val="100000"/>
              </a:lnSpc>
              <a:spcBef>
                <a:spcPts val="0"/>
              </a:spcBef>
              <a:spcAft>
                <a:spcPts val="0"/>
              </a:spcAft>
              <a:buClr>
                <a:srgbClr val="FFFFFF"/>
              </a:buClr>
              <a:buSzPts val="4800"/>
              <a:buFont typeface="Dosis"/>
              <a:buNone/>
              <a:defRPr sz="6400" b="0" i="0" u="none" strike="noStrike" cap="none">
                <a:solidFill>
                  <a:srgbClr val="FFFFFF"/>
                </a:solidFill>
                <a:latin typeface="Dosis"/>
                <a:ea typeface="Dosis"/>
                <a:cs typeface="Dosis"/>
                <a:sym typeface="Dosis"/>
              </a:defRPr>
            </a:lvl7pPr>
            <a:lvl8pPr marR="0" lvl="7" algn="l" rtl="0">
              <a:lnSpc>
                <a:spcPct val="100000"/>
              </a:lnSpc>
              <a:spcBef>
                <a:spcPts val="0"/>
              </a:spcBef>
              <a:spcAft>
                <a:spcPts val="0"/>
              </a:spcAft>
              <a:buClr>
                <a:srgbClr val="FFFFFF"/>
              </a:buClr>
              <a:buSzPts val="4800"/>
              <a:buFont typeface="Dosis"/>
              <a:buNone/>
              <a:defRPr sz="6400" b="0" i="0" u="none" strike="noStrike" cap="none">
                <a:solidFill>
                  <a:srgbClr val="FFFFFF"/>
                </a:solidFill>
                <a:latin typeface="Dosis"/>
                <a:ea typeface="Dosis"/>
                <a:cs typeface="Dosis"/>
                <a:sym typeface="Dosis"/>
              </a:defRPr>
            </a:lvl8pPr>
            <a:lvl9pPr marR="0" lvl="8" algn="l" rtl="0">
              <a:lnSpc>
                <a:spcPct val="100000"/>
              </a:lnSpc>
              <a:spcBef>
                <a:spcPts val="0"/>
              </a:spcBef>
              <a:spcAft>
                <a:spcPts val="0"/>
              </a:spcAft>
              <a:buClr>
                <a:srgbClr val="FFFFFF"/>
              </a:buClr>
              <a:buSzPts val="4800"/>
              <a:buFont typeface="Dosis"/>
              <a:buNone/>
              <a:defRPr sz="6400" b="0" i="0" u="none" strike="noStrike" cap="none">
                <a:solidFill>
                  <a:srgbClr val="FFFFFF"/>
                </a:solidFill>
                <a:latin typeface="Dosis"/>
                <a:ea typeface="Dosis"/>
                <a:cs typeface="Dosis"/>
                <a:sym typeface="Dosis"/>
              </a:defRPr>
            </a:lvl9pPr>
          </a:lstStyle>
          <a:p>
            <a:r>
              <a:rPr lang="en-US" sz="3000" dirty="0">
                <a:solidFill>
                  <a:schemeClr val="bg1">
                    <a:lumMod val="65000"/>
                  </a:schemeClr>
                </a:solidFill>
              </a:rPr>
              <a:t>Governance | Leadership | Workforce</a:t>
            </a:r>
          </a:p>
        </p:txBody>
      </p:sp>
    </p:spTree>
    <p:extLst>
      <p:ext uri="{BB962C8B-B14F-4D97-AF65-F5344CB8AC3E}">
        <p14:creationId xmlns:p14="http://schemas.microsoft.com/office/powerpoint/2010/main" val="19872874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84617-3CA1-41E7-91B5-54977087A8D1}"/>
              </a:ext>
            </a:extLst>
          </p:cNvPr>
          <p:cNvSpPr>
            <a:spLocks noGrp="1"/>
          </p:cNvSpPr>
          <p:nvPr>
            <p:ph type="title"/>
          </p:nvPr>
        </p:nvSpPr>
        <p:spPr/>
        <p:txBody>
          <a:bodyPr/>
          <a:lstStyle/>
          <a:p>
            <a:r>
              <a:rPr lang="en-US" sz="3000" dirty="0"/>
              <a:t>Governance, leadership and workforce standards</a:t>
            </a:r>
          </a:p>
        </p:txBody>
      </p:sp>
      <p:sp>
        <p:nvSpPr>
          <p:cNvPr id="3" name="Content Placeholder 2">
            <a:extLst>
              <a:ext uri="{FF2B5EF4-FFF2-40B4-BE49-F238E27FC236}">
                <a16:creationId xmlns:a16="http://schemas.microsoft.com/office/drawing/2014/main" id="{6F4D6F66-1689-4AB5-81EC-C03CECC82443}"/>
              </a:ext>
            </a:extLst>
          </p:cNvPr>
          <p:cNvSpPr>
            <a:spLocks noGrp="1"/>
          </p:cNvSpPr>
          <p:nvPr>
            <p:ph type="body" idx="1"/>
          </p:nvPr>
        </p:nvSpPr>
        <p:spPr>
          <a:xfrm>
            <a:off x="1473200" y="1579516"/>
            <a:ext cx="9640278" cy="4864400"/>
          </a:xfrm>
        </p:spPr>
        <p:txBody>
          <a:bodyPr/>
          <a:lstStyle/>
          <a:p>
            <a:pPr marL="514350" indent="-514350"/>
            <a:r>
              <a:rPr lang="en-US" sz="2400" dirty="0">
                <a:solidFill>
                  <a:schemeClr val="tx1"/>
                </a:solidFill>
              </a:rPr>
              <a:t>Advance and sustain organizational governance and leadership that promotes CLAS and health equity through policy, practices and allocated resources. </a:t>
            </a:r>
            <a:br>
              <a:rPr lang="en-US" sz="2400" dirty="0">
                <a:solidFill>
                  <a:schemeClr val="tx1"/>
                </a:solidFill>
              </a:rPr>
            </a:br>
            <a:r>
              <a:rPr lang="en-US" sz="1000" dirty="0">
                <a:solidFill>
                  <a:schemeClr val="tx1"/>
                </a:solidFill>
              </a:rPr>
              <a:t> </a:t>
            </a:r>
          </a:p>
          <a:p>
            <a:pPr marL="514350" indent="-514350"/>
            <a:r>
              <a:rPr lang="en-US" sz="2400" dirty="0">
                <a:solidFill>
                  <a:schemeClr val="tx1"/>
                </a:solidFill>
              </a:rPr>
              <a:t>Recruit, promote and support a culturally and linguistically diverse governance, leadership and workforce that are responsive to the population in the service area. </a:t>
            </a:r>
            <a:br>
              <a:rPr lang="en-US" sz="2400" dirty="0">
                <a:solidFill>
                  <a:schemeClr val="tx1"/>
                </a:solidFill>
              </a:rPr>
            </a:br>
            <a:r>
              <a:rPr lang="en-US" sz="1000" dirty="0">
                <a:solidFill>
                  <a:schemeClr val="tx1"/>
                </a:solidFill>
              </a:rPr>
              <a:t> </a:t>
            </a:r>
          </a:p>
          <a:p>
            <a:pPr marL="514350" indent="-514350"/>
            <a:r>
              <a:rPr lang="en-US" sz="2400" dirty="0">
                <a:solidFill>
                  <a:schemeClr val="tx1"/>
                </a:solidFill>
              </a:rPr>
              <a:t>Educate and train governance, leadership and workforce in culturally and linguistically appropriate policies and practices on an ongoing basis. </a:t>
            </a:r>
          </a:p>
        </p:txBody>
      </p:sp>
    </p:spTree>
    <p:extLst>
      <p:ext uri="{BB962C8B-B14F-4D97-AF65-F5344CB8AC3E}">
        <p14:creationId xmlns:p14="http://schemas.microsoft.com/office/powerpoint/2010/main" val="16043375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CF76B5-0F61-4315-BE70-A1BA297B7624}"/>
              </a:ext>
            </a:extLst>
          </p:cNvPr>
          <p:cNvSpPr>
            <a:spLocks noGrp="1"/>
          </p:cNvSpPr>
          <p:nvPr>
            <p:ph type="title"/>
          </p:nvPr>
        </p:nvSpPr>
        <p:spPr/>
        <p:txBody>
          <a:bodyPr/>
          <a:lstStyle/>
          <a:p>
            <a:r>
              <a:rPr lang="en-US" sz="3000" dirty="0"/>
              <a:t>Communication and language assistance standards</a:t>
            </a:r>
          </a:p>
        </p:txBody>
      </p:sp>
      <p:sp>
        <p:nvSpPr>
          <p:cNvPr id="3" name="Content Placeholder 2">
            <a:extLst>
              <a:ext uri="{FF2B5EF4-FFF2-40B4-BE49-F238E27FC236}">
                <a16:creationId xmlns:a16="http://schemas.microsoft.com/office/drawing/2014/main" id="{E63BB64F-819E-4F64-AE7B-8F794EDE5FFE}"/>
              </a:ext>
            </a:extLst>
          </p:cNvPr>
          <p:cNvSpPr>
            <a:spLocks noGrp="1"/>
          </p:cNvSpPr>
          <p:nvPr>
            <p:ph type="body" idx="1"/>
          </p:nvPr>
        </p:nvSpPr>
        <p:spPr>
          <a:xfrm>
            <a:off x="1473200" y="1579516"/>
            <a:ext cx="10109200" cy="4864400"/>
          </a:xfrm>
        </p:spPr>
        <p:txBody>
          <a:bodyPr/>
          <a:lstStyle/>
          <a:p>
            <a:pPr marL="514350" indent="-514350"/>
            <a:r>
              <a:rPr lang="en-US" sz="2400" dirty="0">
                <a:solidFill>
                  <a:schemeClr val="tx1"/>
                </a:solidFill>
              </a:rPr>
              <a:t>Offer language assistance to individuals who have limited English proficiency and/or other communication needs, at no cost to them, </a:t>
            </a:r>
            <a:br>
              <a:rPr lang="en-US" sz="2400" dirty="0">
                <a:solidFill>
                  <a:schemeClr val="tx1"/>
                </a:solidFill>
              </a:rPr>
            </a:br>
            <a:r>
              <a:rPr lang="en-US" sz="2400" dirty="0">
                <a:solidFill>
                  <a:schemeClr val="tx1"/>
                </a:solidFill>
              </a:rPr>
              <a:t>to facilitate timely access to all health care and services. </a:t>
            </a:r>
            <a:br>
              <a:rPr lang="en-US" sz="2400" dirty="0">
                <a:solidFill>
                  <a:schemeClr val="tx1"/>
                </a:solidFill>
              </a:rPr>
            </a:br>
            <a:r>
              <a:rPr lang="en-US" sz="1000" dirty="0">
                <a:solidFill>
                  <a:schemeClr val="tx1"/>
                </a:solidFill>
              </a:rPr>
              <a:t> </a:t>
            </a:r>
          </a:p>
          <a:p>
            <a:pPr marL="514350" indent="-514350"/>
            <a:r>
              <a:rPr lang="en-US" sz="2400" dirty="0">
                <a:solidFill>
                  <a:schemeClr val="tx1"/>
                </a:solidFill>
              </a:rPr>
              <a:t>Inform all individuals of the availability of language assistance services clearly and in their preferred language, verbally and in writing. </a:t>
            </a:r>
            <a:br>
              <a:rPr lang="en-US" sz="2400" dirty="0">
                <a:solidFill>
                  <a:schemeClr val="tx1"/>
                </a:solidFill>
              </a:rPr>
            </a:br>
            <a:r>
              <a:rPr lang="en-US" sz="1000" dirty="0">
                <a:solidFill>
                  <a:schemeClr val="tx1"/>
                </a:solidFill>
              </a:rPr>
              <a:t> </a:t>
            </a:r>
          </a:p>
          <a:p>
            <a:pPr marL="514350" indent="-514350"/>
            <a:r>
              <a:rPr lang="en-US" sz="2400" dirty="0">
                <a:solidFill>
                  <a:schemeClr val="tx1"/>
                </a:solidFill>
              </a:rPr>
              <a:t>Ensure the competence of individuals providing language assistance, recognizing that the use of untrained individuals and/or minors as interpreters should be avoided. </a:t>
            </a:r>
            <a:br>
              <a:rPr lang="en-US" sz="2400" dirty="0">
                <a:solidFill>
                  <a:schemeClr val="tx1"/>
                </a:solidFill>
              </a:rPr>
            </a:br>
            <a:r>
              <a:rPr lang="en-US" sz="1000" dirty="0">
                <a:solidFill>
                  <a:schemeClr val="tx1"/>
                </a:solidFill>
              </a:rPr>
              <a:t> </a:t>
            </a:r>
          </a:p>
          <a:p>
            <a:pPr marL="514350" indent="-514350"/>
            <a:r>
              <a:rPr lang="en-US" sz="2400" dirty="0">
                <a:solidFill>
                  <a:schemeClr val="tx1"/>
                </a:solidFill>
              </a:rPr>
              <a:t>Provide easy-to-understand print and multimedia materials and signage </a:t>
            </a:r>
            <a:br>
              <a:rPr lang="en-US" sz="2400" dirty="0">
                <a:solidFill>
                  <a:schemeClr val="tx1"/>
                </a:solidFill>
              </a:rPr>
            </a:br>
            <a:r>
              <a:rPr lang="en-US" sz="2400" dirty="0">
                <a:solidFill>
                  <a:schemeClr val="tx1"/>
                </a:solidFill>
              </a:rPr>
              <a:t>in the languages commonly used by the populations in the service area. </a:t>
            </a:r>
          </a:p>
        </p:txBody>
      </p:sp>
    </p:spTree>
    <p:extLst>
      <p:ext uri="{BB962C8B-B14F-4D97-AF65-F5344CB8AC3E}">
        <p14:creationId xmlns:p14="http://schemas.microsoft.com/office/powerpoint/2010/main" val="17827811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A6CEE-BDEC-4F25-BCFA-56F4ADBFE962}"/>
              </a:ext>
            </a:extLst>
          </p:cNvPr>
          <p:cNvSpPr>
            <a:spLocks noGrp="1"/>
          </p:cNvSpPr>
          <p:nvPr>
            <p:ph type="title"/>
          </p:nvPr>
        </p:nvSpPr>
        <p:spPr/>
        <p:txBody>
          <a:bodyPr/>
          <a:lstStyle/>
          <a:p>
            <a:r>
              <a:rPr lang="en-US" sz="3000" dirty="0"/>
              <a:t>Engagement, continuous improvement </a:t>
            </a:r>
            <a:br>
              <a:rPr lang="en-US" sz="3000" dirty="0"/>
            </a:br>
            <a:r>
              <a:rPr lang="en-US" sz="3000" dirty="0"/>
              <a:t>and accountability standards</a:t>
            </a:r>
          </a:p>
        </p:txBody>
      </p:sp>
      <p:sp>
        <p:nvSpPr>
          <p:cNvPr id="3" name="Content Placeholder 2">
            <a:extLst>
              <a:ext uri="{FF2B5EF4-FFF2-40B4-BE49-F238E27FC236}">
                <a16:creationId xmlns:a16="http://schemas.microsoft.com/office/drawing/2014/main" id="{9E00069D-34C3-4F49-8077-1F639CB84FEC}"/>
              </a:ext>
            </a:extLst>
          </p:cNvPr>
          <p:cNvSpPr>
            <a:spLocks noGrp="1"/>
          </p:cNvSpPr>
          <p:nvPr>
            <p:ph type="body" idx="1"/>
          </p:nvPr>
        </p:nvSpPr>
        <p:spPr>
          <a:xfrm>
            <a:off x="1473200" y="1564017"/>
            <a:ext cx="10109200" cy="4864400"/>
          </a:xfrm>
        </p:spPr>
        <p:txBody>
          <a:bodyPr/>
          <a:lstStyle/>
          <a:p>
            <a:pPr marL="514350" indent="-514350"/>
            <a:r>
              <a:rPr lang="en-US" sz="2400" dirty="0">
                <a:solidFill>
                  <a:schemeClr val="tx1"/>
                </a:solidFill>
              </a:rPr>
              <a:t>Establish culturally and linguistically appropriate goals, policies and management accountability, and infuse them throughout the organization’s planning and operations. </a:t>
            </a:r>
            <a:br>
              <a:rPr lang="en-US" sz="2400" dirty="0">
                <a:solidFill>
                  <a:schemeClr val="tx1"/>
                </a:solidFill>
              </a:rPr>
            </a:br>
            <a:r>
              <a:rPr lang="en-US" sz="1000" dirty="0">
                <a:solidFill>
                  <a:schemeClr val="tx1"/>
                </a:solidFill>
              </a:rPr>
              <a:t> </a:t>
            </a:r>
          </a:p>
          <a:p>
            <a:pPr marL="514350" indent="-514350"/>
            <a:r>
              <a:rPr lang="en-US" sz="2400" dirty="0">
                <a:solidFill>
                  <a:schemeClr val="tx1"/>
                </a:solidFill>
              </a:rPr>
              <a:t>Conduct ongoing assessments of the organization’s CLAS-related activities and integrate CLAS-related measures into measurement and continuous quality improvement activities. </a:t>
            </a:r>
            <a:br>
              <a:rPr lang="en-US" sz="2400" dirty="0">
                <a:solidFill>
                  <a:schemeClr val="tx1"/>
                </a:solidFill>
              </a:rPr>
            </a:br>
            <a:r>
              <a:rPr lang="en-US" sz="1000" dirty="0">
                <a:solidFill>
                  <a:schemeClr val="tx1"/>
                </a:solidFill>
              </a:rPr>
              <a:t> </a:t>
            </a:r>
          </a:p>
          <a:p>
            <a:pPr marL="514350" indent="-514350"/>
            <a:r>
              <a:rPr lang="en-US" sz="2400" dirty="0">
                <a:solidFill>
                  <a:schemeClr val="tx1"/>
                </a:solidFill>
              </a:rPr>
              <a:t>Collect and maintain accurate and reliable demographic data to monitor and evaluate the impact of CLAS on health equity and outcomes and to inform service delivery. </a:t>
            </a:r>
          </a:p>
        </p:txBody>
      </p:sp>
    </p:spTree>
    <p:extLst>
      <p:ext uri="{BB962C8B-B14F-4D97-AF65-F5344CB8AC3E}">
        <p14:creationId xmlns:p14="http://schemas.microsoft.com/office/powerpoint/2010/main" val="42583677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3"/>
          <p:cNvSpPr txBox="1">
            <a:spLocks noGrp="1"/>
          </p:cNvSpPr>
          <p:nvPr>
            <p:ph type="ctrTitle"/>
          </p:nvPr>
        </p:nvSpPr>
        <p:spPr>
          <a:xfrm>
            <a:off x="2139312" y="-1"/>
            <a:ext cx="7913377" cy="5826369"/>
          </a:xfrm>
          <a:prstGeom prst="rect">
            <a:avLst/>
          </a:prstGeom>
        </p:spPr>
        <p:txBody>
          <a:bodyPr spcFirstLastPara="1" wrap="square" lIns="121900" tIns="121900" rIns="121900" bIns="121900" anchor="ctr" anchorCtr="0">
            <a:noAutofit/>
          </a:bodyPr>
          <a:lstStyle/>
          <a:p>
            <a:r>
              <a:rPr lang="en" sz="3600" dirty="0"/>
              <a:t>Thank you for reviewing Delta Dental’s fraud, waste and abuse, compliance and cultural competency training slides. </a:t>
            </a:r>
            <a:br>
              <a:rPr lang="en" sz="3600" dirty="0"/>
            </a:br>
            <a:br>
              <a:rPr lang="en" sz="3600" dirty="0"/>
            </a:br>
            <a:r>
              <a:rPr lang="en" sz="3600" dirty="0"/>
              <a:t>Please submit the Training Acknowledgement Attestation to be marked complete for this year.</a:t>
            </a:r>
            <a:endParaRPr sz="3600" dirty="0"/>
          </a:p>
        </p:txBody>
      </p:sp>
      <p:pic>
        <p:nvPicPr>
          <p:cNvPr id="3" name="Picture 2">
            <a:extLst>
              <a:ext uri="{FF2B5EF4-FFF2-40B4-BE49-F238E27FC236}">
                <a16:creationId xmlns:a16="http://schemas.microsoft.com/office/drawing/2014/main" id="{16B7838A-3A25-E04F-9D04-BB22596E0283}"/>
              </a:ext>
            </a:extLst>
          </p:cNvPr>
          <p:cNvPicPr>
            <a:picLocks noChangeAspect="1"/>
          </p:cNvPicPr>
          <p:nvPr/>
        </p:nvPicPr>
        <p:blipFill>
          <a:blip r:embed="rId3"/>
          <a:stretch>
            <a:fillRect/>
          </a:stretch>
        </p:blipFill>
        <p:spPr>
          <a:xfrm>
            <a:off x="0" y="0"/>
            <a:ext cx="3300046" cy="808835"/>
          </a:xfrm>
          <a:prstGeom prst="rect">
            <a:avLst/>
          </a:prstGeom>
        </p:spPr>
      </p:pic>
    </p:spTree>
    <p:extLst>
      <p:ext uri="{BB962C8B-B14F-4D97-AF65-F5344CB8AC3E}">
        <p14:creationId xmlns:p14="http://schemas.microsoft.com/office/powerpoint/2010/main" val="2484677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26DD695-98CF-DC45-8A62-7A6A030489D1}"/>
              </a:ext>
            </a:extLst>
          </p:cNvPr>
          <p:cNvSpPr>
            <a:spLocks noGrp="1"/>
          </p:cNvSpPr>
          <p:nvPr>
            <p:ph type="sldNum" idx="12"/>
          </p:nvPr>
        </p:nvSpPr>
        <p:spPr/>
        <p:txBody>
          <a:bodyPr/>
          <a:lstStyle/>
          <a:p>
            <a:fld id="{00000000-1234-1234-1234-123412341234}" type="slidenum">
              <a:rPr lang="en" smtClean="0"/>
              <a:pPr/>
              <a:t>5</a:t>
            </a:fld>
            <a:endParaRPr lang="en" dirty="0"/>
          </a:p>
        </p:txBody>
      </p:sp>
      <p:sp>
        <p:nvSpPr>
          <p:cNvPr id="4" name="Google Shape;134;p17">
            <a:extLst>
              <a:ext uri="{FF2B5EF4-FFF2-40B4-BE49-F238E27FC236}">
                <a16:creationId xmlns:a16="http://schemas.microsoft.com/office/drawing/2014/main" id="{D19B98F4-CB85-034B-9372-1E6BF56B56EC}"/>
              </a:ext>
            </a:extLst>
          </p:cNvPr>
          <p:cNvSpPr txBox="1">
            <a:spLocks noGrp="1"/>
          </p:cNvSpPr>
          <p:nvPr>
            <p:ph type="body" idx="1"/>
          </p:nvPr>
        </p:nvSpPr>
        <p:spPr>
          <a:xfrm>
            <a:off x="1429089" y="975601"/>
            <a:ext cx="9011448" cy="4865642"/>
          </a:xfrm>
          <a:prstGeom prst="rect">
            <a:avLst/>
          </a:prstGeom>
        </p:spPr>
        <p:txBody>
          <a:bodyPr spcFirstLastPara="1" wrap="square" lIns="121900" tIns="121900" rIns="121900" bIns="121900" anchor="ctr" anchorCtr="0">
            <a:noAutofit/>
          </a:bodyPr>
          <a:lstStyle/>
          <a:p>
            <a:pPr marL="0" indent="0">
              <a:buNone/>
            </a:pPr>
            <a:r>
              <a:rPr lang="en" i="0" dirty="0">
                <a:solidFill>
                  <a:srgbClr val="43B02A"/>
                </a:solidFill>
              </a:rPr>
              <a:t>What is abuse?</a:t>
            </a:r>
          </a:p>
          <a:p>
            <a:pPr marL="0" indent="0">
              <a:buNone/>
            </a:pPr>
            <a:r>
              <a:rPr lang="en-US" sz="2800" b="1" dirty="0"/>
              <a:t>Abuse</a:t>
            </a:r>
            <a:r>
              <a:rPr lang="en-US" sz="2800" dirty="0"/>
              <a:t> is very similar to fraud but occurs when a provider’s practices are not consistent with sound fiscal, business or medical/dental practices, but unlike fraud, may not involve acts that are done intentionally.</a:t>
            </a:r>
          </a:p>
        </p:txBody>
      </p:sp>
    </p:spTree>
    <p:extLst>
      <p:ext uri="{BB962C8B-B14F-4D97-AF65-F5344CB8AC3E}">
        <p14:creationId xmlns:p14="http://schemas.microsoft.com/office/powerpoint/2010/main" val="2658652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2"/>
          <p:cNvSpPr txBox="1">
            <a:spLocks noGrp="1"/>
          </p:cNvSpPr>
          <p:nvPr>
            <p:ph type="title"/>
          </p:nvPr>
        </p:nvSpPr>
        <p:spPr>
          <a:prstGeom prst="rect">
            <a:avLst/>
          </a:prstGeom>
        </p:spPr>
        <p:txBody>
          <a:bodyPr spcFirstLastPara="1" wrap="square" lIns="121900" tIns="121900" rIns="121900" bIns="121900" anchor="ctr" anchorCtr="0">
            <a:noAutofit/>
          </a:bodyPr>
          <a:lstStyle/>
          <a:p>
            <a:r>
              <a:rPr lang="en-US" sz="3000" dirty="0">
                <a:solidFill>
                  <a:srgbClr val="43B02A"/>
                </a:solidFill>
              </a:rPr>
              <a:t>FWA</a:t>
            </a:r>
            <a:r>
              <a:rPr lang="en-US" sz="3000" dirty="0"/>
              <a:t> in the health care industry</a:t>
            </a:r>
          </a:p>
        </p:txBody>
      </p:sp>
      <p:sp>
        <p:nvSpPr>
          <p:cNvPr id="4" name="Text Placeholder 3">
            <a:extLst>
              <a:ext uri="{FF2B5EF4-FFF2-40B4-BE49-F238E27FC236}">
                <a16:creationId xmlns:a16="http://schemas.microsoft.com/office/drawing/2014/main" id="{08556B46-E696-E64D-895F-8DD22118234A}"/>
              </a:ext>
            </a:extLst>
          </p:cNvPr>
          <p:cNvSpPr>
            <a:spLocks noGrp="1"/>
          </p:cNvSpPr>
          <p:nvPr>
            <p:ph type="body" idx="1"/>
          </p:nvPr>
        </p:nvSpPr>
        <p:spPr>
          <a:xfrm>
            <a:off x="1226312" y="1366900"/>
            <a:ext cx="10109200" cy="4864400"/>
          </a:xfrm>
        </p:spPr>
        <p:txBody>
          <a:bodyPr/>
          <a:lstStyle/>
          <a:p>
            <a:r>
              <a:rPr lang="en-US" sz="3200" dirty="0"/>
              <a:t>Across the board, politicians agree that fighting health </a:t>
            </a:r>
            <a:br>
              <a:rPr lang="en-US" sz="3200" dirty="0"/>
            </a:br>
            <a:r>
              <a:rPr lang="en-US" sz="3200" dirty="0"/>
              <a:t>care fraud is a profitable business.</a:t>
            </a:r>
          </a:p>
          <a:p>
            <a:pPr lvl="1">
              <a:buClr>
                <a:srgbClr val="43B02A"/>
              </a:buClr>
              <a:buFont typeface="Wingdings" pitchFamily="2" charset="2"/>
              <a:buChar char="§"/>
            </a:pPr>
            <a:r>
              <a:rPr lang="en-US" dirty="0">
                <a:latin typeface="Calibri" panose="020F0502020204030204" pitchFamily="34" charset="0"/>
                <a:cs typeface="Calibri" panose="020F0502020204030204" pitchFamily="34" charset="0"/>
              </a:rPr>
              <a:t>Between 2018 – 2020, the Department of Justice indicates there was $9.68 billion in alleged loss due to health care fraud.</a:t>
            </a:r>
          </a:p>
          <a:p>
            <a:r>
              <a:rPr lang="en-US" sz="3200" dirty="0"/>
              <a:t>In 2020, the Department of Justice received $1.8 billion </a:t>
            </a:r>
            <a:br>
              <a:rPr lang="en-US" sz="3200" dirty="0"/>
            </a:br>
            <a:r>
              <a:rPr lang="en-US" sz="3200" dirty="0"/>
              <a:t>in health care fraud judgments and settlements.</a:t>
            </a:r>
          </a:p>
          <a:p>
            <a:r>
              <a:rPr lang="en-US" sz="3200" dirty="0"/>
              <a:t>In 2020, the Department of Justice Health Care Fraud Unit charged 167 individuals, totaling $3.77 billion in alleged fraud loss, and convicted 144 individuals.</a:t>
            </a:r>
          </a:p>
          <a:p>
            <a:r>
              <a:rPr lang="en-US" sz="1800" dirty="0">
                <a:hlinkClick r:id="rId3"/>
              </a:rPr>
              <a:t>DOJ Fraud Section Year in Review - 2020</a:t>
            </a:r>
            <a:endParaRPr lang="en-US" sz="1800" dirty="0"/>
          </a:p>
        </p:txBody>
      </p:sp>
      <p:sp>
        <p:nvSpPr>
          <p:cNvPr id="184" name="Google Shape;184;p22"/>
          <p:cNvSpPr txBox="1">
            <a:spLocks noGrp="1"/>
          </p:cNvSpPr>
          <p:nvPr>
            <p:ph type="sldNum" idx="12"/>
          </p:nvPr>
        </p:nvSpPr>
        <p:spPr>
          <a:prstGeom prst="rect">
            <a:avLst/>
          </a:prstGeom>
        </p:spPr>
        <p:txBody>
          <a:bodyPr spcFirstLastPara="1" wrap="square" lIns="121900" tIns="121900" rIns="121900" bIns="121900" anchor="ctr" anchorCtr="0">
            <a:noAutofit/>
          </a:bodyPr>
          <a:lstStyle/>
          <a:p>
            <a:fld id="{00000000-1234-1234-1234-123412341234}" type="slidenum">
              <a:rPr lang="en"/>
              <a:pPr/>
              <a:t>6</a:t>
            </a:fld>
            <a:endParaRPr dirty="0"/>
          </a:p>
        </p:txBody>
      </p:sp>
    </p:spTree>
    <p:extLst>
      <p:ext uri="{BB962C8B-B14F-4D97-AF65-F5344CB8AC3E}">
        <p14:creationId xmlns:p14="http://schemas.microsoft.com/office/powerpoint/2010/main" val="3128228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2"/>
          <p:cNvSpPr txBox="1">
            <a:spLocks noGrp="1"/>
          </p:cNvSpPr>
          <p:nvPr>
            <p:ph type="title"/>
          </p:nvPr>
        </p:nvSpPr>
        <p:spPr>
          <a:prstGeom prst="rect">
            <a:avLst/>
          </a:prstGeom>
        </p:spPr>
        <p:txBody>
          <a:bodyPr spcFirstLastPara="1" wrap="square" lIns="121900" tIns="121900" rIns="121900" bIns="121900" anchor="ctr" anchorCtr="0">
            <a:noAutofit/>
          </a:bodyPr>
          <a:lstStyle/>
          <a:p>
            <a:r>
              <a:rPr lang="en-US" sz="3000" dirty="0">
                <a:solidFill>
                  <a:srgbClr val="43B02A"/>
                </a:solidFill>
              </a:rPr>
              <a:t>FWA</a:t>
            </a:r>
            <a:r>
              <a:rPr lang="en-US" sz="3000" dirty="0"/>
              <a:t> is important to participating providers</a:t>
            </a:r>
          </a:p>
        </p:txBody>
      </p:sp>
      <p:sp>
        <p:nvSpPr>
          <p:cNvPr id="4" name="Text Placeholder 3">
            <a:extLst>
              <a:ext uri="{FF2B5EF4-FFF2-40B4-BE49-F238E27FC236}">
                <a16:creationId xmlns:a16="http://schemas.microsoft.com/office/drawing/2014/main" id="{08556B46-E696-E64D-895F-8DD22118234A}"/>
              </a:ext>
            </a:extLst>
          </p:cNvPr>
          <p:cNvSpPr>
            <a:spLocks noGrp="1"/>
          </p:cNvSpPr>
          <p:nvPr>
            <p:ph type="body" idx="1"/>
          </p:nvPr>
        </p:nvSpPr>
        <p:spPr>
          <a:xfrm>
            <a:off x="1468500" y="2803810"/>
            <a:ext cx="4909200" cy="4717200"/>
          </a:xfrm>
        </p:spPr>
        <p:txBody>
          <a:bodyPr/>
          <a:lstStyle/>
          <a:p>
            <a:r>
              <a:rPr lang="en-US" sz="2800" b="1" dirty="0">
                <a:solidFill>
                  <a:schemeClr val="tx1"/>
                </a:solidFill>
                <a:latin typeface="Calibri" panose="020F0502020204030204" pitchFamily="34" charset="0"/>
                <a:cs typeface="Calibri" panose="020F0502020204030204" pitchFamily="34" charset="0"/>
              </a:rPr>
              <a:t>Michigan</a:t>
            </a:r>
          </a:p>
          <a:p>
            <a:pPr lvl="1">
              <a:buClr>
                <a:srgbClr val="43B02A"/>
              </a:buClr>
              <a:buSzPct val="100000"/>
              <a:buFont typeface="Wingdings" pitchFamily="2" charset="2"/>
              <a:buChar char="§"/>
            </a:pPr>
            <a:r>
              <a:rPr lang="en-US" sz="2000" dirty="0">
                <a:solidFill>
                  <a:schemeClr val="tx1"/>
                </a:solidFill>
                <a:latin typeface="Calibri" panose="020F0502020204030204" pitchFamily="34" charset="0"/>
                <a:cs typeface="Calibri" panose="020F0502020204030204" pitchFamily="34" charset="0"/>
              </a:rPr>
              <a:t>Medicare Advantage</a:t>
            </a:r>
          </a:p>
          <a:p>
            <a:pPr lvl="1">
              <a:buClr>
                <a:srgbClr val="43B02A"/>
              </a:buClr>
              <a:buSzPct val="100000"/>
              <a:buFont typeface="Wingdings" pitchFamily="2" charset="2"/>
              <a:buChar char="§"/>
            </a:pPr>
            <a:r>
              <a:rPr lang="en-US" sz="2000" dirty="0">
                <a:solidFill>
                  <a:schemeClr val="tx1"/>
                </a:solidFill>
                <a:latin typeface="Calibri" panose="020F0502020204030204" pitchFamily="34" charset="0"/>
                <a:cs typeface="Calibri" panose="020F0502020204030204" pitchFamily="34" charset="0"/>
              </a:rPr>
              <a:t>Medicaid</a:t>
            </a:r>
          </a:p>
          <a:p>
            <a:pPr lvl="2">
              <a:buClr>
                <a:schemeClr val="tx1"/>
              </a:buClr>
              <a:buSzPct val="100000"/>
              <a:buFont typeface="System Font Regular"/>
              <a:buChar char="–"/>
            </a:pPr>
            <a:r>
              <a:rPr lang="en-US" sz="2000" dirty="0">
                <a:solidFill>
                  <a:schemeClr val="tx1"/>
                </a:solidFill>
                <a:latin typeface="Calibri" panose="020F0502020204030204" pitchFamily="34" charset="0"/>
                <a:cs typeface="Calibri" panose="020F0502020204030204" pitchFamily="34" charset="0"/>
              </a:rPr>
              <a:t>Healthy Kids Dental</a:t>
            </a:r>
          </a:p>
          <a:p>
            <a:pPr lvl="2">
              <a:buClr>
                <a:schemeClr val="tx1"/>
              </a:buClr>
              <a:buSzPct val="100000"/>
              <a:buFont typeface="System Font Regular"/>
              <a:buChar char="–"/>
            </a:pPr>
            <a:r>
              <a:rPr lang="en-US" sz="2000" dirty="0">
                <a:solidFill>
                  <a:schemeClr val="tx1"/>
                </a:solidFill>
                <a:latin typeface="Calibri" panose="020F0502020204030204" pitchFamily="34" charset="0"/>
                <a:cs typeface="Calibri" panose="020F0502020204030204" pitchFamily="34" charset="0"/>
              </a:rPr>
              <a:t>Healthy Michigan Plan</a:t>
            </a:r>
          </a:p>
          <a:p>
            <a:pPr lvl="2">
              <a:buClr>
                <a:schemeClr val="tx1"/>
              </a:buClr>
              <a:buSzPct val="100000"/>
              <a:buFont typeface="System Font Regular"/>
              <a:buChar char="–"/>
            </a:pPr>
            <a:r>
              <a:rPr lang="en-US" sz="2000" dirty="0">
                <a:solidFill>
                  <a:schemeClr val="tx1"/>
                </a:solidFill>
                <a:latin typeface="Calibri" panose="020F0502020204030204" pitchFamily="34" charset="0"/>
                <a:cs typeface="Calibri" panose="020F0502020204030204" pitchFamily="34" charset="0"/>
              </a:rPr>
              <a:t>Pregnant Woman Dental</a:t>
            </a:r>
          </a:p>
          <a:p>
            <a:pPr lvl="1">
              <a:buClr>
                <a:srgbClr val="43B02A"/>
              </a:buClr>
              <a:buSzPct val="100000"/>
              <a:buFont typeface="Wingdings" pitchFamily="2" charset="2"/>
              <a:buChar char="§"/>
            </a:pPr>
            <a:r>
              <a:rPr lang="en-US" sz="2000" dirty="0">
                <a:solidFill>
                  <a:schemeClr val="tx1"/>
                </a:solidFill>
                <a:latin typeface="Calibri" panose="020F0502020204030204" pitchFamily="34" charset="0"/>
                <a:cs typeface="Calibri" panose="020F0502020204030204" pitchFamily="34" charset="0"/>
              </a:rPr>
              <a:t>Medicare/Medicaid plans</a:t>
            </a:r>
          </a:p>
        </p:txBody>
      </p:sp>
      <p:sp>
        <p:nvSpPr>
          <p:cNvPr id="2" name="Text Placeholder 1">
            <a:extLst>
              <a:ext uri="{FF2B5EF4-FFF2-40B4-BE49-F238E27FC236}">
                <a16:creationId xmlns:a16="http://schemas.microsoft.com/office/drawing/2014/main" id="{9C982B78-8884-5B41-B8C3-2EB8A86F3B83}"/>
              </a:ext>
            </a:extLst>
          </p:cNvPr>
          <p:cNvSpPr>
            <a:spLocks noGrp="1"/>
          </p:cNvSpPr>
          <p:nvPr>
            <p:ph type="body" idx="2"/>
          </p:nvPr>
        </p:nvSpPr>
        <p:spPr>
          <a:xfrm>
            <a:off x="6673264" y="2803810"/>
            <a:ext cx="5518735" cy="4717200"/>
          </a:xfrm>
        </p:spPr>
        <p:txBody>
          <a:bodyPr/>
          <a:lstStyle/>
          <a:p>
            <a:r>
              <a:rPr lang="en-US" sz="2800" b="1" dirty="0">
                <a:solidFill>
                  <a:schemeClr val="tx1"/>
                </a:solidFill>
              </a:rPr>
              <a:t>Indiana</a:t>
            </a:r>
          </a:p>
          <a:p>
            <a:pPr lvl="1">
              <a:buClr>
                <a:srgbClr val="43B02A"/>
              </a:buClr>
              <a:buSzPct val="100000"/>
              <a:buFont typeface="Wingdings" pitchFamily="2" charset="2"/>
              <a:buChar char="§"/>
            </a:pPr>
            <a:r>
              <a:rPr lang="en-US" sz="2000" dirty="0">
                <a:solidFill>
                  <a:schemeClr val="tx1"/>
                </a:solidFill>
                <a:latin typeface="Calibri" panose="020F0502020204030204" pitchFamily="34" charset="0"/>
                <a:cs typeface="Calibri" panose="020F0502020204030204" pitchFamily="34" charset="0"/>
              </a:rPr>
              <a:t>Medicare Advantage</a:t>
            </a:r>
          </a:p>
          <a:p>
            <a:r>
              <a:rPr lang="en-US" sz="2800" b="1" dirty="0">
                <a:solidFill>
                  <a:schemeClr val="tx1"/>
                </a:solidFill>
              </a:rPr>
              <a:t>Ohio</a:t>
            </a:r>
          </a:p>
          <a:p>
            <a:pPr lvl="1">
              <a:buClr>
                <a:srgbClr val="43B02A"/>
              </a:buClr>
              <a:buSzPct val="100000"/>
              <a:buFont typeface="Wingdings" pitchFamily="2" charset="2"/>
              <a:buChar char="§"/>
            </a:pPr>
            <a:r>
              <a:rPr lang="en-US" sz="2000" dirty="0">
                <a:solidFill>
                  <a:schemeClr val="tx1"/>
                </a:solidFill>
                <a:latin typeface="Calibri" panose="020F0502020204030204" pitchFamily="34" charset="0"/>
                <a:cs typeface="Calibri" panose="020F0502020204030204" pitchFamily="34" charset="0"/>
              </a:rPr>
              <a:t>Medicare Advantage</a:t>
            </a:r>
          </a:p>
          <a:p>
            <a:r>
              <a:rPr lang="en-US" sz="2800" b="1" dirty="0">
                <a:solidFill>
                  <a:schemeClr val="tx1"/>
                </a:solidFill>
              </a:rPr>
              <a:t>North Carolina</a:t>
            </a:r>
          </a:p>
          <a:p>
            <a:pPr lvl="1">
              <a:buClr>
                <a:srgbClr val="43B02A"/>
              </a:buClr>
              <a:buSzPct val="100000"/>
              <a:buFont typeface="Wingdings" pitchFamily="2" charset="2"/>
              <a:buChar char="§"/>
            </a:pPr>
            <a:r>
              <a:rPr lang="en-US" sz="2000" dirty="0">
                <a:solidFill>
                  <a:schemeClr val="tx1"/>
                </a:solidFill>
                <a:latin typeface="Calibri" panose="020F0502020204030204" pitchFamily="34" charset="0"/>
                <a:cs typeface="Calibri" panose="020F0502020204030204" pitchFamily="34" charset="0"/>
              </a:rPr>
              <a:t>Medicare Advantage</a:t>
            </a:r>
          </a:p>
        </p:txBody>
      </p:sp>
      <p:sp>
        <p:nvSpPr>
          <p:cNvPr id="184" name="Google Shape;184;p22"/>
          <p:cNvSpPr txBox="1">
            <a:spLocks noGrp="1"/>
          </p:cNvSpPr>
          <p:nvPr>
            <p:ph type="sldNum" idx="12"/>
          </p:nvPr>
        </p:nvSpPr>
        <p:spPr>
          <a:prstGeom prst="rect">
            <a:avLst/>
          </a:prstGeom>
        </p:spPr>
        <p:txBody>
          <a:bodyPr spcFirstLastPara="1" wrap="square" lIns="121900" tIns="121900" rIns="121900" bIns="121900" anchor="ctr" anchorCtr="0">
            <a:noAutofit/>
          </a:bodyPr>
          <a:lstStyle/>
          <a:p>
            <a:fld id="{00000000-1234-1234-1234-123412341234}" type="slidenum">
              <a:rPr lang="en"/>
              <a:pPr/>
              <a:t>7</a:t>
            </a:fld>
            <a:endParaRPr dirty="0"/>
          </a:p>
        </p:txBody>
      </p:sp>
      <p:sp>
        <p:nvSpPr>
          <p:cNvPr id="6" name="Text Placeholder 3">
            <a:extLst>
              <a:ext uri="{FF2B5EF4-FFF2-40B4-BE49-F238E27FC236}">
                <a16:creationId xmlns:a16="http://schemas.microsoft.com/office/drawing/2014/main" id="{76F62C74-58C7-574E-AFBE-5CC56A5C7F4E}"/>
              </a:ext>
            </a:extLst>
          </p:cNvPr>
          <p:cNvSpPr txBox="1">
            <a:spLocks/>
          </p:cNvSpPr>
          <p:nvPr/>
        </p:nvSpPr>
        <p:spPr>
          <a:xfrm>
            <a:off x="1473199" y="1727188"/>
            <a:ext cx="10588661" cy="115751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609585" marR="0" lvl="0" indent="-524920" algn="l" rtl="0">
              <a:lnSpc>
                <a:spcPct val="100000"/>
              </a:lnSpc>
              <a:spcBef>
                <a:spcPts val="800"/>
              </a:spcBef>
              <a:spcAft>
                <a:spcPts val="0"/>
              </a:spcAft>
              <a:buClr>
                <a:srgbClr val="43B02A"/>
              </a:buClr>
              <a:buSzPts val="2600"/>
              <a:buFont typeface="Roboto"/>
              <a:buChar char="▸"/>
              <a:defRPr sz="3467" b="0" i="0" u="none" strike="noStrike" cap="none">
                <a:solidFill>
                  <a:srgbClr val="222222"/>
                </a:solidFill>
                <a:latin typeface="Calibri" panose="020F0502020204030204" pitchFamily="34" charset="0"/>
                <a:ea typeface="Roboto"/>
                <a:cs typeface="Calibri" panose="020F0502020204030204" pitchFamily="34" charset="0"/>
                <a:sym typeface="Roboto"/>
              </a:defRPr>
            </a:lvl1pPr>
            <a:lvl2pPr marL="1219170" marR="0" lvl="1"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2pPr>
            <a:lvl3pPr marL="1828754" marR="0" lvl="2"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3pPr>
            <a:lvl4pPr marL="2438339" marR="0" lvl="3"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4pPr>
            <a:lvl5pPr marL="3047924" marR="0" lvl="4"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5pPr>
            <a:lvl6pPr marL="3657509" marR="0" lvl="5"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6pPr>
            <a:lvl7pPr marL="4267093" marR="0" lvl="6"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7pPr>
            <a:lvl8pPr marL="4876678" marR="0" lvl="7"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8pPr>
            <a:lvl9pPr marL="5486263" marR="0" lvl="8" indent="-524920" algn="l" rtl="0">
              <a:lnSpc>
                <a:spcPct val="100000"/>
              </a:lnSpc>
              <a:spcBef>
                <a:spcPts val="0"/>
              </a:spcBef>
              <a:spcAft>
                <a:spcPts val="0"/>
              </a:spcAft>
              <a:buClr>
                <a:srgbClr val="FF8700"/>
              </a:buClr>
              <a:buSzPts val="2600"/>
              <a:buFont typeface="Roboto"/>
              <a:buChar char="▹"/>
              <a:defRPr sz="3467" b="0" i="0" u="none" strike="noStrike" cap="none">
                <a:solidFill>
                  <a:srgbClr val="222222"/>
                </a:solidFill>
                <a:latin typeface="Roboto"/>
                <a:ea typeface="Roboto"/>
                <a:cs typeface="Roboto"/>
                <a:sym typeface="Roboto"/>
              </a:defRPr>
            </a:lvl9pPr>
          </a:lstStyle>
          <a:p>
            <a:pPr marL="84665" indent="0">
              <a:buNone/>
            </a:pPr>
            <a:r>
              <a:rPr lang="en-US" sz="3000" dirty="0"/>
              <a:t>Delta Dental administers government programs </a:t>
            </a:r>
            <a:br>
              <a:rPr lang="en-US" sz="3000" dirty="0"/>
            </a:br>
            <a:r>
              <a:rPr lang="en-US" sz="3000" dirty="0"/>
              <a:t>in the following states:</a:t>
            </a:r>
            <a:endParaRPr lang="en-US" sz="30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843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D5BE17-FEB3-3443-8224-423E72030A7A}"/>
              </a:ext>
            </a:extLst>
          </p:cNvPr>
          <p:cNvSpPr>
            <a:spLocks noGrp="1"/>
          </p:cNvSpPr>
          <p:nvPr>
            <p:ph type="sldNum" idx="12"/>
          </p:nvPr>
        </p:nvSpPr>
        <p:spPr/>
        <p:txBody>
          <a:bodyPr/>
          <a:lstStyle/>
          <a:p>
            <a:fld id="{00000000-1234-1234-1234-123412341234}" type="slidenum">
              <a:rPr lang="en" smtClean="0"/>
              <a:pPr/>
              <a:t>8</a:t>
            </a:fld>
            <a:endParaRPr lang="en" dirty="0"/>
          </a:p>
        </p:txBody>
      </p:sp>
      <p:sp>
        <p:nvSpPr>
          <p:cNvPr id="4" name="Google Shape;134;p17">
            <a:extLst>
              <a:ext uri="{FF2B5EF4-FFF2-40B4-BE49-F238E27FC236}">
                <a16:creationId xmlns:a16="http://schemas.microsoft.com/office/drawing/2014/main" id="{6844FAE4-F414-4A49-A0A7-1E30461F1E16}"/>
              </a:ext>
            </a:extLst>
          </p:cNvPr>
          <p:cNvSpPr txBox="1">
            <a:spLocks noGrp="1"/>
          </p:cNvSpPr>
          <p:nvPr>
            <p:ph type="body" idx="1"/>
          </p:nvPr>
        </p:nvSpPr>
        <p:spPr>
          <a:xfrm>
            <a:off x="1382889" y="1065912"/>
            <a:ext cx="9426222" cy="4879289"/>
          </a:xfrm>
          <a:prstGeom prst="rect">
            <a:avLst/>
          </a:prstGeom>
        </p:spPr>
        <p:txBody>
          <a:bodyPr spcFirstLastPara="1" wrap="square" lIns="121900" tIns="121900" rIns="121900" bIns="121900" anchor="ctr" anchorCtr="0">
            <a:noAutofit/>
          </a:bodyPr>
          <a:lstStyle/>
          <a:p>
            <a:pPr marL="0" indent="0">
              <a:buNone/>
            </a:pPr>
            <a:r>
              <a:rPr lang="en" sz="4000" i="0" dirty="0">
                <a:solidFill>
                  <a:srgbClr val="43B02A"/>
                </a:solidFill>
              </a:rPr>
              <a:t>What is the False Claims Act?</a:t>
            </a:r>
          </a:p>
          <a:p>
            <a:pPr marL="50799" indent="0">
              <a:buNone/>
            </a:pPr>
            <a:r>
              <a:rPr lang="en-US" sz="2400" b="1" dirty="0"/>
              <a:t>The False Claims Act </a:t>
            </a:r>
            <a:r>
              <a:rPr lang="en-US" sz="2400" dirty="0"/>
              <a:t>establishes liability for damages for those who knowingly submitting a “false or fraudulent” claim to the government for payment.  </a:t>
            </a:r>
            <a:r>
              <a:rPr lang="en-US" sz="2400" b="1" i="0" dirty="0">
                <a:solidFill>
                  <a:schemeClr val="tx1"/>
                </a:solidFill>
              </a:rPr>
              <a:t>“Knowingly” </a:t>
            </a:r>
            <a:r>
              <a:rPr lang="en-US" sz="2400" i="0" dirty="0">
                <a:solidFill>
                  <a:schemeClr val="tx1"/>
                </a:solidFill>
              </a:rPr>
              <a:t>means actual knowledge, deliberate ignorance and/or reckless disregard.</a:t>
            </a:r>
          </a:p>
          <a:p>
            <a:r>
              <a:rPr lang="en-US" sz="2400" i="0" dirty="0"/>
              <a:t>A simple error is not enough; intent is generally required. However, failing to follow procedures, or failing to question something that </a:t>
            </a:r>
            <a:br>
              <a:rPr lang="en-US" sz="2400" i="0" dirty="0"/>
            </a:br>
            <a:r>
              <a:rPr lang="en-US" sz="2400" i="0" dirty="0"/>
              <a:t>doesn’t seem right, may be found to be deliberate ignorance or </a:t>
            </a:r>
            <a:br>
              <a:rPr lang="en-US" sz="2400" i="0" dirty="0"/>
            </a:br>
            <a:r>
              <a:rPr lang="en-US" sz="2400" i="0" dirty="0"/>
              <a:t>reckless disregard.</a:t>
            </a:r>
          </a:p>
          <a:p>
            <a:r>
              <a:rPr lang="en-US" sz="2400" i="0" dirty="0"/>
              <a:t>As a provider to Medicare Advantage and Medicaid beneficiaries, </a:t>
            </a:r>
            <a:br>
              <a:rPr lang="en-US" sz="2400" i="0" dirty="0"/>
            </a:br>
            <a:r>
              <a:rPr lang="en-US" sz="2400" i="0" dirty="0"/>
              <a:t>the false claims act may apply to claims submitted to Delta Dental </a:t>
            </a:r>
            <a:br>
              <a:rPr lang="en-US" sz="2400" i="0" dirty="0"/>
            </a:br>
            <a:r>
              <a:rPr lang="en-US" sz="2400" i="0" dirty="0"/>
              <a:t>under these programs.</a:t>
            </a:r>
          </a:p>
        </p:txBody>
      </p:sp>
    </p:spTree>
    <p:extLst>
      <p:ext uri="{BB962C8B-B14F-4D97-AF65-F5344CB8AC3E}">
        <p14:creationId xmlns:p14="http://schemas.microsoft.com/office/powerpoint/2010/main" val="2157861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2"/>
          <p:cNvSpPr txBox="1">
            <a:spLocks noGrp="1"/>
          </p:cNvSpPr>
          <p:nvPr>
            <p:ph type="title"/>
          </p:nvPr>
        </p:nvSpPr>
        <p:spPr>
          <a:prstGeom prst="rect">
            <a:avLst/>
          </a:prstGeom>
        </p:spPr>
        <p:txBody>
          <a:bodyPr spcFirstLastPara="1" wrap="square" lIns="121900" tIns="121900" rIns="121900" bIns="121900" anchor="ctr" anchorCtr="0">
            <a:noAutofit/>
          </a:bodyPr>
          <a:lstStyle/>
          <a:p>
            <a:r>
              <a:rPr lang="en-US" sz="3000" dirty="0"/>
              <a:t>False Claims Act</a:t>
            </a:r>
            <a:endParaRPr sz="3000" dirty="0"/>
          </a:p>
        </p:txBody>
      </p:sp>
      <p:sp>
        <p:nvSpPr>
          <p:cNvPr id="5" name="Text Placeholder 4">
            <a:extLst>
              <a:ext uri="{FF2B5EF4-FFF2-40B4-BE49-F238E27FC236}">
                <a16:creationId xmlns:a16="http://schemas.microsoft.com/office/drawing/2014/main" id="{2B080B09-E47D-3C4C-A2D7-EF8F07E342FD}"/>
              </a:ext>
            </a:extLst>
          </p:cNvPr>
          <p:cNvSpPr>
            <a:spLocks noGrp="1"/>
          </p:cNvSpPr>
          <p:nvPr>
            <p:ph type="body" idx="1"/>
          </p:nvPr>
        </p:nvSpPr>
        <p:spPr/>
        <p:txBody>
          <a:bodyPr/>
          <a:lstStyle/>
          <a:p>
            <a:pPr marL="50799" indent="0">
              <a:buNone/>
            </a:pPr>
            <a:r>
              <a:rPr lang="en-US" dirty="0">
                <a:solidFill>
                  <a:srgbClr val="43B02A"/>
                </a:solidFill>
              </a:rPr>
              <a:t>Examples of false claims:</a:t>
            </a:r>
          </a:p>
          <a:p>
            <a:r>
              <a:rPr lang="en-US" dirty="0">
                <a:solidFill>
                  <a:schemeClr val="tx1"/>
                </a:solidFill>
              </a:rPr>
              <a:t>Submitting false information or documents to </a:t>
            </a:r>
            <a:br>
              <a:rPr lang="en-US" dirty="0">
                <a:solidFill>
                  <a:schemeClr val="tx1"/>
                </a:solidFill>
              </a:rPr>
            </a:br>
            <a:r>
              <a:rPr lang="en-US" dirty="0">
                <a:solidFill>
                  <a:schemeClr val="tx1"/>
                </a:solidFill>
              </a:rPr>
              <a:t>the government</a:t>
            </a:r>
            <a:endParaRPr lang="en-US" sz="2400" dirty="0">
              <a:solidFill>
                <a:schemeClr val="tx1"/>
              </a:solidFill>
            </a:endParaRPr>
          </a:p>
          <a:p>
            <a:pPr lvl="1">
              <a:buClr>
                <a:srgbClr val="43B02A"/>
              </a:buClr>
              <a:buFont typeface="Wingdings" pitchFamily="2" charset="2"/>
              <a:buChar char="§"/>
            </a:pPr>
            <a:r>
              <a:rPr lang="en-US" dirty="0">
                <a:solidFill>
                  <a:schemeClr val="tx1"/>
                </a:solidFill>
                <a:latin typeface="Calibri" panose="020F0502020204030204" pitchFamily="34" charset="0"/>
                <a:cs typeface="Calibri" panose="020F0502020204030204" pitchFamily="34" charset="0"/>
              </a:rPr>
              <a:t>This includes requests for proposals</a:t>
            </a:r>
          </a:p>
          <a:p>
            <a:pPr lvl="1">
              <a:buClr>
                <a:srgbClr val="43B02A"/>
              </a:buClr>
              <a:buFont typeface="Wingdings" pitchFamily="2" charset="2"/>
              <a:buChar char="§"/>
            </a:pPr>
            <a:r>
              <a:rPr lang="en-US" dirty="0">
                <a:solidFill>
                  <a:schemeClr val="tx1"/>
                </a:solidFill>
                <a:latin typeface="Calibri" panose="020F0502020204030204" pitchFamily="34" charset="0"/>
                <a:cs typeface="Calibri" panose="020F0502020204030204" pitchFamily="34" charset="0"/>
              </a:rPr>
              <a:t>A dental group paid $5.1 million to settle a case that they:</a:t>
            </a:r>
          </a:p>
          <a:p>
            <a:pPr lvl="2">
              <a:buClr>
                <a:schemeClr val="tx1"/>
              </a:buClr>
              <a:buSzPct val="100000"/>
              <a:buFont typeface="System Font Regular"/>
              <a:buChar char="–"/>
            </a:pPr>
            <a:r>
              <a:rPr lang="en-US" sz="2000" dirty="0" err="1">
                <a:solidFill>
                  <a:schemeClr val="tx1"/>
                </a:solidFill>
                <a:latin typeface="Calibri" panose="020F0502020204030204" pitchFamily="34" charset="0"/>
                <a:cs typeface="Calibri" panose="020F0502020204030204" pitchFamily="34" charset="0"/>
              </a:rPr>
              <a:t>Upcoded</a:t>
            </a:r>
            <a:r>
              <a:rPr lang="en-US" sz="2000" dirty="0">
                <a:solidFill>
                  <a:schemeClr val="tx1"/>
                </a:solidFill>
                <a:latin typeface="Calibri" panose="020F0502020204030204" pitchFamily="34" charset="0"/>
                <a:cs typeface="Calibri" panose="020F0502020204030204" pitchFamily="34" charset="0"/>
              </a:rPr>
              <a:t> simple tooth extractions (D7140) and improperly billed </a:t>
            </a:r>
            <a:br>
              <a:rPr lang="en-US" sz="2000" dirty="0">
                <a:solidFill>
                  <a:schemeClr val="tx1"/>
                </a:solidFill>
                <a:latin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cs typeface="Calibri" panose="020F0502020204030204" pitchFamily="34" charset="0"/>
              </a:rPr>
              <a:t>surgical extractions (D7210)</a:t>
            </a:r>
          </a:p>
          <a:p>
            <a:pPr lvl="2">
              <a:buClr>
                <a:schemeClr val="tx1"/>
              </a:buClr>
              <a:buSzPct val="100000"/>
              <a:buFont typeface="System Font Regular"/>
              <a:buChar char="–"/>
            </a:pPr>
            <a:r>
              <a:rPr lang="en-US" sz="2000" dirty="0">
                <a:solidFill>
                  <a:schemeClr val="tx1"/>
                </a:solidFill>
                <a:latin typeface="Calibri" panose="020F0502020204030204" pitchFamily="34" charset="0"/>
                <a:cs typeface="Calibri" panose="020F0502020204030204" pitchFamily="34" charset="0"/>
              </a:rPr>
              <a:t>Improperly billed for scale and root </a:t>
            </a:r>
            <a:r>
              <a:rPr lang="en-US" sz="2000" dirty="0" err="1">
                <a:solidFill>
                  <a:schemeClr val="tx1"/>
                </a:solidFill>
                <a:latin typeface="Calibri" panose="020F0502020204030204" pitchFamily="34" charset="0"/>
                <a:cs typeface="Calibri" panose="020F0502020204030204" pitchFamily="34" charset="0"/>
              </a:rPr>
              <a:t>planing</a:t>
            </a:r>
            <a:r>
              <a:rPr lang="en-US" sz="2000" dirty="0">
                <a:solidFill>
                  <a:schemeClr val="tx1"/>
                </a:solidFill>
                <a:latin typeface="Calibri" panose="020F0502020204030204" pitchFamily="34" charset="0"/>
                <a:cs typeface="Calibri" panose="020F0502020204030204" pitchFamily="34" charset="0"/>
              </a:rPr>
              <a:t> (deep cleaning) when </a:t>
            </a:r>
            <a:br>
              <a:rPr lang="en-US" sz="2000" dirty="0">
                <a:solidFill>
                  <a:schemeClr val="tx1"/>
                </a:solidFill>
                <a:latin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cs typeface="Calibri" panose="020F0502020204030204" pitchFamily="34" charset="0"/>
              </a:rPr>
              <a:t>they were either not performed or not medically necessary</a:t>
            </a:r>
          </a:p>
          <a:p>
            <a:r>
              <a:rPr lang="en-US" dirty="0">
                <a:solidFill>
                  <a:schemeClr val="tx1"/>
                </a:solidFill>
              </a:rPr>
              <a:t>Falsifying dates of service and provider credentials</a:t>
            </a:r>
          </a:p>
        </p:txBody>
      </p:sp>
      <p:sp>
        <p:nvSpPr>
          <p:cNvPr id="184" name="Google Shape;184;p22"/>
          <p:cNvSpPr txBox="1">
            <a:spLocks noGrp="1"/>
          </p:cNvSpPr>
          <p:nvPr>
            <p:ph type="sldNum" idx="12"/>
          </p:nvPr>
        </p:nvSpPr>
        <p:spPr>
          <a:prstGeom prst="rect">
            <a:avLst/>
          </a:prstGeom>
        </p:spPr>
        <p:txBody>
          <a:bodyPr spcFirstLastPara="1" wrap="square" lIns="121900" tIns="121900" rIns="121900" bIns="121900" anchor="ctr" anchorCtr="0">
            <a:noAutofit/>
          </a:bodyPr>
          <a:lstStyle/>
          <a:p>
            <a:fld id="{00000000-1234-1234-1234-123412341234}" type="slidenum">
              <a:rPr lang="en"/>
              <a:pPr/>
              <a:t>9</a:t>
            </a:fld>
            <a:endParaRPr dirty="0"/>
          </a:p>
        </p:txBody>
      </p:sp>
    </p:spTree>
    <p:extLst>
      <p:ext uri="{BB962C8B-B14F-4D97-AF65-F5344CB8AC3E}">
        <p14:creationId xmlns:p14="http://schemas.microsoft.com/office/powerpoint/2010/main" val="998378194"/>
      </p:ext>
    </p:extLst>
  </p:cSld>
  <p:clrMapOvr>
    <a:masterClrMapping/>
  </p:clrMapOvr>
</p:sld>
</file>

<file path=ppt/theme/theme1.xml><?xml version="1.0" encoding="utf-8"?>
<a:theme xmlns:a="http://schemas.openxmlformats.org/drawingml/2006/main" name="William template">
  <a:themeElements>
    <a:clrScheme name="Custom 18">
      <a:dk1>
        <a:srgbClr val="000000"/>
      </a:dk1>
      <a:lt1>
        <a:srgbClr val="FFFFFF"/>
      </a:lt1>
      <a:dk2>
        <a:srgbClr val="666666"/>
      </a:dk2>
      <a:lt2>
        <a:srgbClr val="CCCCCC"/>
      </a:lt2>
      <a:accent1>
        <a:srgbClr val="3A81BA"/>
      </a:accent1>
      <a:accent2>
        <a:srgbClr val="42AF2A"/>
      </a:accent2>
      <a:accent3>
        <a:srgbClr val="00AEC7"/>
      </a:accent3>
      <a:accent4>
        <a:srgbClr val="563D82"/>
      </a:accent4>
      <a:accent5>
        <a:srgbClr val="DC582A"/>
      </a:accent5>
      <a:accent6>
        <a:srgbClr val="CACACA"/>
      </a:accent6>
      <a:hlink>
        <a:srgbClr val="42AF2A"/>
      </a:hlink>
      <a:folHlink>
        <a:srgbClr val="563D8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23541</TotalTime>
  <Words>3483</Words>
  <Application>Microsoft Macintosh PowerPoint</Application>
  <PresentationFormat>Widescreen</PresentationFormat>
  <Paragraphs>286</Paragraphs>
  <Slides>49</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Calibri</vt:lpstr>
      <vt:lpstr>Dosis</vt:lpstr>
      <vt:lpstr>Roboto</vt:lpstr>
      <vt:lpstr>System Font Regular</vt:lpstr>
      <vt:lpstr>Wingdings</vt:lpstr>
      <vt:lpstr>William template</vt:lpstr>
      <vt:lpstr>Fraud, waste and abuse, compliance and cultural competency training for providers</vt:lpstr>
      <vt:lpstr>Section 1: Fraud, waste  and abuse (FWA)</vt:lpstr>
      <vt:lpstr>PowerPoint Presentation</vt:lpstr>
      <vt:lpstr>PowerPoint Presentation</vt:lpstr>
      <vt:lpstr>PowerPoint Presentation</vt:lpstr>
      <vt:lpstr>FWA in the health care industry</vt:lpstr>
      <vt:lpstr>FWA is important to participating providers</vt:lpstr>
      <vt:lpstr>PowerPoint Presentation</vt:lpstr>
      <vt:lpstr>False Claims Act</vt:lpstr>
      <vt:lpstr>PowerPoint Presentation</vt:lpstr>
      <vt:lpstr>Anti-Kickback Statute</vt:lpstr>
      <vt:lpstr>PowerPoint Presentation</vt:lpstr>
      <vt:lpstr>Unlawful patient inducement</vt:lpstr>
      <vt:lpstr>Penalties associated with violating laws</vt:lpstr>
      <vt:lpstr>PowerPoint Presentation</vt:lpstr>
      <vt:lpstr>Section 2: Compliance</vt:lpstr>
      <vt:lpstr>PowerPoint Presentation</vt:lpstr>
      <vt:lpstr>What is an effective compliance program?</vt:lpstr>
      <vt:lpstr>Endorsing a culture of compliance</vt:lpstr>
      <vt:lpstr>Seven core elements to an effective compliance program</vt:lpstr>
      <vt:lpstr>Seven core elements to an effective compliance program</vt:lpstr>
      <vt:lpstr>Seven Core Elements to an Effective Compliance Program</vt:lpstr>
      <vt:lpstr>Seven core elements to an effective compliance program</vt:lpstr>
      <vt:lpstr>PowerPoint Presentation</vt:lpstr>
      <vt:lpstr>PowerPoint Presentation</vt:lpstr>
      <vt:lpstr>How do I report suspected fraudulent activity?</vt:lpstr>
      <vt:lpstr>Section 3: Culturally and linguistically appropriate services (CLAS)</vt:lpstr>
      <vt:lpstr>CLAS Standards overview</vt:lpstr>
      <vt:lpstr>The goal: Health equity</vt:lpstr>
      <vt:lpstr>PowerPoint Presentation</vt:lpstr>
      <vt:lpstr>What is the goal of cultural competency?</vt:lpstr>
      <vt:lpstr>Tool 1: Cultural competency</vt:lpstr>
      <vt:lpstr>Barrier 1: Racial and ethnic minorities</vt:lpstr>
      <vt:lpstr>Barrier 2: Cultural beliefs</vt:lpstr>
      <vt:lpstr>Barrier 3: Religious beliefs</vt:lpstr>
      <vt:lpstr>Barrier 4: Limited English proficiency</vt:lpstr>
      <vt:lpstr>PowerPoint Presentation</vt:lpstr>
      <vt:lpstr>Barrier 5: Low health literacy</vt:lpstr>
      <vt:lpstr>PowerPoint Presentation</vt:lpstr>
      <vt:lpstr>Verbal communication</vt:lpstr>
      <vt:lpstr>Nonverbal communication</vt:lpstr>
      <vt:lpstr>Written communication</vt:lpstr>
      <vt:lpstr>PowerPoint Presentation</vt:lpstr>
      <vt:lpstr>Want to know more?</vt:lpstr>
      <vt:lpstr>Section 4: Governance, leadership  and workforce standards</vt:lpstr>
      <vt:lpstr>Governance, leadership and workforce standards</vt:lpstr>
      <vt:lpstr>Communication and language assistance standards</vt:lpstr>
      <vt:lpstr>Engagement, continuous improvement  and accountability standards</vt:lpstr>
      <vt:lpstr>Thank you for reviewing Delta Dental’s fraud, waste and abuse, compliance and cultural competency training slides.   Please submit the Training Acknowledgement Attestation to be marked complete for this year.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Kate Bartig</dc:creator>
  <cp:lastModifiedBy>Austin Moag</cp:lastModifiedBy>
  <cp:revision>615</cp:revision>
  <cp:lastPrinted>2019-08-26T16:49:13Z</cp:lastPrinted>
  <dcterms:modified xsi:type="dcterms:W3CDTF">2023-03-06T17:17:52Z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3ca1fde-07af-4468-b418-4ff22b604c41_Enabled">
    <vt:lpwstr>true</vt:lpwstr>
  </property>
  <property fmtid="{D5CDD505-2E9C-101B-9397-08002B2CF9AE}" pid="3" name="MSIP_Label_83ca1fde-07af-4468-b418-4ff22b604c41_SetDate">
    <vt:lpwstr>2021-08-02T14:40:32Z</vt:lpwstr>
  </property>
  <property fmtid="{D5CDD505-2E9C-101B-9397-08002B2CF9AE}" pid="4" name="MSIP_Label_83ca1fde-07af-4468-b418-4ff22b604c41_Method">
    <vt:lpwstr>Standard</vt:lpwstr>
  </property>
  <property fmtid="{D5CDD505-2E9C-101B-9397-08002B2CF9AE}" pid="5" name="MSIP_Label_83ca1fde-07af-4468-b418-4ff22b604c41_Name">
    <vt:lpwstr>Internal</vt:lpwstr>
  </property>
  <property fmtid="{D5CDD505-2E9C-101B-9397-08002B2CF9AE}" pid="6" name="MSIP_Label_83ca1fde-07af-4468-b418-4ff22b604c41_SiteId">
    <vt:lpwstr>0092ff14-2fb2-424d-9532-35fa5c10c50b</vt:lpwstr>
  </property>
  <property fmtid="{D5CDD505-2E9C-101B-9397-08002B2CF9AE}" pid="7" name="MSIP_Label_83ca1fde-07af-4468-b418-4ff22b604c41_ActionId">
    <vt:lpwstr>3d49d0ad-94d9-435b-a23d-96714c5b1d68</vt:lpwstr>
  </property>
  <property fmtid="{D5CDD505-2E9C-101B-9397-08002B2CF9AE}" pid="8" name="MSIP_Label_83ca1fde-07af-4468-b418-4ff22b604c41_ContentBits">
    <vt:lpwstr>0</vt:lpwstr>
  </property>
</Properties>
</file>